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Lst>
  <p:sldSz cy="5143500" cx="9144000"/>
  <p:notesSz cx="6858000" cy="9144000"/>
  <p:embeddedFontLst>
    <p:embeddedFont>
      <p:font typeface="Proxima Nova"/>
      <p:regular r:id="rId181"/>
      <p:bold r:id="rId182"/>
      <p:italic r:id="rId183"/>
      <p:boldItalic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schemas.openxmlformats.org/officeDocument/2006/relationships/font" Target="fonts/ProximaNova-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ProximaNova-italic.fntdata"/><Relationship Id="rId32" Type="http://schemas.openxmlformats.org/officeDocument/2006/relationships/slide" Target="slides/slide27.xml"/><Relationship Id="rId182" Type="http://schemas.openxmlformats.org/officeDocument/2006/relationships/font" Target="fonts/ProximaNova-bold.fntdata"/><Relationship Id="rId35" Type="http://schemas.openxmlformats.org/officeDocument/2006/relationships/slide" Target="slides/slide30.xml"/><Relationship Id="rId181" Type="http://schemas.openxmlformats.org/officeDocument/2006/relationships/font" Target="fonts/ProximaNova-regular.fntdata"/><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rpentries.github.io/instructor-training/02-practice-learning/index.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rpentries.github.io/instructor-training/02-practice-learning/index.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rpentries.github.io/instructor-training/02-practice-learning/index.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a31e1cf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a31e1cf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a31e1cf8a_1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a31e1cf8a_1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remember, this is a global community so we’ve spent a lot of time figuring out the schedule and timing so everybody can do stuff live and in person with their pod without having to get up in the middle of the night.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you all are grouped into 3 time zone groups, Zone 1, Zone 2, and Zone 3.  Your zone group is available in your student portal, and this means that your whole pod is in one of these zones.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each timezone group, your day looks something like this.</a:t>
            </a:r>
            <a:endParaRPr/>
          </a:p>
          <a:p>
            <a:pPr indent="0" lvl="0" marL="0" rtl="0" algn="l">
              <a:spcBef>
                <a:spcPts val="0"/>
              </a:spcBef>
              <a:spcAft>
                <a:spcPts val="0"/>
              </a:spcAft>
              <a:buNone/>
            </a:pPr>
            <a:r>
              <a:rPr lang="en"/>
              <a:t>In the morning, many of you will get up and work on your group projects, once they’ve kicked off. Then you’ll have a block of tutorials, a break, another block of tutorials, and then you’re done.</a:t>
            </a:r>
            <a:endParaRPr/>
          </a:p>
          <a:p>
            <a:pPr indent="0" lvl="0" marL="0" rtl="0" algn="l">
              <a:spcBef>
                <a:spcPts val="0"/>
              </a:spcBef>
              <a:spcAft>
                <a:spcPts val="0"/>
              </a:spcAft>
              <a:buNone/>
            </a:pPr>
            <a:r>
              <a:rPr lang="en"/>
              <a:t>That’s track A.</a:t>
            </a:r>
            <a:endParaRPr/>
          </a:p>
          <a:p>
            <a:pPr indent="0" lvl="0" marL="0" rtl="0" algn="l">
              <a:spcBef>
                <a:spcPts val="0"/>
              </a:spcBef>
              <a:spcAft>
                <a:spcPts val="0"/>
              </a:spcAft>
              <a:buNone/>
            </a:pPr>
            <a:r>
              <a:rPr lang="en"/>
              <a:t>In track B, you might wake up a little later, and do only a couple hours of project work in the morning, followed by the tutorials, and then do a little more project work afterwards.</a:t>
            </a:r>
            <a:endParaRPr/>
          </a:p>
          <a:p>
            <a:pPr indent="0" lvl="0" marL="0" rtl="0" algn="l">
              <a:spcBef>
                <a:spcPts val="0"/>
              </a:spcBef>
              <a:spcAft>
                <a:spcPts val="0"/>
              </a:spcAft>
              <a:buNone/>
            </a:pPr>
            <a:r>
              <a:rPr lang="en"/>
              <a:t>And in track C, you’ll start with the tutorials and do your group project work afterwards.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only be in one of these tracks, and it’s based on your actual timezone and preferences that you put into your profile.  Make sure you check your student portal so you know which timezone group you’re in!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8a31e1cf8a_1_3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8a31e1cf8a_1_3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8a31e1cf8a_1_3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a31e1cf8a_1_3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8a31e1cf8a_1_3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a31e1cf8a_1_3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82335e49d8_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82335e49d8_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82335e49d8_7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2335e49d8_7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82335e49d8_7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82335e49d8_7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82335e49d8_7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82335e49d8_7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82335e49d8_7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82335e49d8_7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82335e49d8_7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82335e49d8_7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82335e49d8_7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82335e49d8_7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afd04e111_5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afd04e111_5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82335e49d8_7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82335e49d8_7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8a31e1cf8a_1_3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a31e1cf8a_1_3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8a5045114c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a5045114c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82335e49d8_77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2335e49d8_7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82335e49d8_7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82335e49d8_7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82335e49d8_7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2335e49d8_7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rPr>
              <a:t>This will be done by lead TAs on separate zoom calls. Lead TAs will need a checklist for each person to complete.</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82335e49d8_7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82335e49d8_7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82335e49d8_7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2335e49d8_7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82335e49d8_7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2335e49d8_7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8ac79076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ac79076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TAs will need a checklist for people to complete during this segment.  I think we have them practice being students / TAs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58878a861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58878a86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8a5045114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a5045114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8ac79076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ac79076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8ac79076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ac79076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8ac790768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ac790768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8bcb538c51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8bcb538c5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8bcb538c51_1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bcb538c51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8bcb538c51_1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bcb538c51_1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8bcb538c51_1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bcb538c51_1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8bcb538c51_1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8bcb538c51_1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8bcb538c51_1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8bcb538c51_1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abcd7a6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abcd7a6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8bcb538c51_1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bcb538c51_1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8bcb538c51_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bcb538c51_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8bcb538c51_1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8bcb538c51_1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8bcb538c51_1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bcb538c51_1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8bcb538c51_1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bcb538c51_1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8bcb538c51_1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bcb538c51_1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8bcb538c51_1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8bcb538c51_1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8bcb538c51_1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8bcb538c51_1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8bcb538c51_1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bcb538c51_1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8bcb538c51_1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bcb538c51_1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abcd7a6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abcd7a6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talk more about your role in tutorials and group projects in coming session.  I’d like to spend a few moments talking about the Code of conduct and the NMA philosophy on inclusion.</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8bcb538c51_1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8bcb538c51_1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8ac790768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8ac790768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8b28be337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8b28be337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8a5045114c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8a5045114c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8b28be337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8b28be337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8b28be337a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28be337a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8a5045114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8a5045114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8ac790768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8ac790768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8bcb538c5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8bcb538c5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8bcb538c5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8bcb538c5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a31e1cf8a_1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a31e1cf8a_1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8bcb538c5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8bcb538c5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8bcb538c51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8bcb538c51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8bcb538c5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8bcb538c5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8bcb538c5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8bcb538c5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8bcb538c5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bcb538c5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8bcb538c51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8bcb538c51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8bcb538c51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8bcb538c5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8bcb538c51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8bcb538c51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8bcb538c51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8bcb538c5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8bcb538c51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8bcb538c51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a31e1cf8a_1_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a31e1cf8a_1_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of Conduct and Neuromatch Academy is built up around NMA’s continued commitment to Diversity, Equity and Inclusion.  So I think it’s important that we share some working definitions of those terms.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8bcb538c51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8bcb538c51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8bcb538c51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8bcb538c51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8bcb538c51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8bcb538c51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8bcb538c51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8bcb538c51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8bcb538c5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8bcb538c5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8bcb538c51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8bcb538c51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8bcb538c51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8bcb538c51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8bcb538c51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bcb538c51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8bcb538c51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8bcb538c51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8bcb538c51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8bcb538c51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abcd7a6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abcd7a6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Determine the procedure for conduct violation reports.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8bcb538c51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8bcb538c51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8bcb538c51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8bcb538c51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8bcb538c51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8bcb538c51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2" name="Shape 1552"/>
        <p:cNvGrpSpPr/>
        <p:nvPr/>
      </p:nvGrpSpPr>
      <p:grpSpPr>
        <a:xfrm>
          <a:off x="0" y="0"/>
          <a:ext cx="0" cy="0"/>
          <a:chOff x="0" y="0"/>
          <a:chExt cx="0" cy="0"/>
        </a:xfrm>
      </p:grpSpPr>
      <p:sp>
        <p:nvSpPr>
          <p:cNvPr id="1553" name="Google Shape;1553;g8bcb538c51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8bcb538c51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8bcb538c51_1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8bcb538c51_1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8b28be33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8b28be33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a31e1cf8a_1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a31e1cf8a_1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is always key and may be a particular challenge at NMA.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to pronounce names correctly, use correct pronouns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a31e1cf8a_1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a31e1cf8a_1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a31e1cf8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a31e1cf8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that I’ve introduced myself, we can get right on with welcoming you all very warmly to Neuromatch Academy!  As a TA in this program, you’re now part of a global community of over 8,000 neuroscientists from around the globe, who are all interested in learning how to build and apply computational models of all sorts to their research in school and in their professional careers.  The Neuromatch Academy community includes students, postdoctoral researchers, faculty at institutions around the globe, and industry professionals who all have this one thing in common, and over the next three weeks we’re gonna take quite a journey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don’t let our size fool you: Neuromatch Academy is actually very young!  We only decided to launch this program only a few months ago, back in April, and we’ve been working like crazy to make it a success for you all.  The catalyst for launching the program was that COVID19 is canceling all these summer schools around the country and the world, but we also recognized very keenly that these summer schools are expensive, they’re exclusive, and so they’re inaccessible by many students geographically or economically.  So we wanted to do something to fix that.  And we’re really glad you’re here to help 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a31e1cf8a_1_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a31e1cf8a_1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moment to get to know who’s in the room: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give everyone a moment to scroll through the chat and read people’s intros.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a31e1cf8a_1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a31e1cf8a_1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afd04e111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afd04e111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ac79076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ac79076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8a31e1cf8a_1_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a31e1cf8a_1_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a31e1cf8a_1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a31e1cf8a_1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In the learning process in any domain we’re all somewhere along this spectrum on a journey from novice to expert … And this includes us as TAs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One good way to think about is this is in terms of  mental models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chemeClr val="lt1"/>
                </a:highlight>
              </a:rPr>
              <a:t>A mental model is a collection of concepts and facts that a person knows about a topic, along with the relationships between those concepts. For example, I made a peanut butter jelly sandwich for lunch for most of my childhood.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We can distinguish between a </a:t>
            </a:r>
            <a:r>
              <a:rPr i="1" lang="en" sz="1050">
                <a:solidFill>
                  <a:srgbClr val="333333"/>
                </a:solidFill>
                <a:highlight>
                  <a:srgbClr val="FFFFFF"/>
                </a:highlight>
              </a:rPr>
              <a:t>novice</a:t>
            </a:r>
            <a:r>
              <a:rPr lang="en" sz="1050">
                <a:solidFill>
                  <a:srgbClr val="333333"/>
                </a:solidFill>
                <a:highlight>
                  <a:srgbClr val="FFFFFF"/>
                </a:highlight>
              </a:rPr>
              <a:t> and a </a:t>
            </a:r>
            <a:r>
              <a:rPr i="1" lang="en" sz="1050">
                <a:solidFill>
                  <a:srgbClr val="333333"/>
                </a:solidFill>
                <a:highlight>
                  <a:srgbClr val="FFFFFF"/>
                </a:highlight>
              </a:rPr>
              <a:t>competent practitioner</a:t>
            </a:r>
            <a:r>
              <a:rPr lang="en" sz="1050">
                <a:solidFill>
                  <a:srgbClr val="333333"/>
                </a:solidFill>
                <a:highlight>
                  <a:srgbClr val="FFFFFF"/>
                </a:highlight>
              </a:rPr>
              <a:t> for a given domain based on the complexity of their mental models.</a:t>
            </a:r>
            <a:endParaRPr sz="1050">
              <a:solidFill>
                <a:srgbClr val="333333"/>
              </a:solidFill>
              <a:highlight>
                <a:srgbClr val="FFFFFF"/>
              </a:highlight>
            </a:endParaRPr>
          </a:p>
          <a:p>
            <a:pPr indent="0" lvl="0" marL="0" rtl="0" algn="l">
              <a:spcBef>
                <a:spcPts val="800"/>
              </a:spcBef>
              <a:spcAft>
                <a:spcPts val="0"/>
              </a:spcAft>
              <a:buNone/>
            </a:pPr>
            <a:r>
              <a:t/>
            </a:r>
            <a:endParaRPr/>
          </a:p>
          <a:p>
            <a:pPr indent="0" lvl="0" marL="0" rtl="0" algn="l">
              <a:lnSpc>
                <a:spcPct val="115000"/>
              </a:lnSpc>
              <a:spcBef>
                <a:spcPts val="0"/>
              </a:spcBef>
              <a:spcAft>
                <a:spcPts val="800"/>
              </a:spcAft>
              <a:buNone/>
            </a:pPr>
            <a:r>
              <a:rPr lang="en" sz="1050">
                <a:solidFill>
                  <a:srgbClr val="333333"/>
                </a:solidFill>
                <a:highlight>
                  <a:srgbClr val="FFFFFF"/>
                </a:highlight>
              </a:rPr>
              <a:t>Source credit: </a:t>
            </a:r>
            <a:r>
              <a:rPr lang="en" u="sng">
                <a:solidFill>
                  <a:schemeClr val="accent5"/>
                </a:solidFill>
                <a:hlinkClick r:id="rId2"/>
              </a:rPr>
              <a:t>https://carpentries.github.io/instructor-training/02-practice-learning/index.html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a31e1cf8a_1_3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a31e1cf8a_1_3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A </a:t>
            </a:r>
            <a:r>
              <a:rPr i="1" lang="en" sz="1050">
                <a:solidFill>
                  <a:srgbClr val="333333"/>
                </a:solidFill>
                <a:highlight>
                  <a:srgbClr val="FFFFFF"/>
                </a:highlight>
              </a:rPr>
              <a:t>novice</a:t>
            </a:r>
            <a:r>
              <a:rPr lang="en" sz="1050">
                <a:solidFill>
                  <a:srgbClr val="333333"/>
                </a:solidFill>
                <a:highlight>
                  <a:srgbClr val="FFFFFF"/>
                </a:highlight>
              </a:rPr>
              <a:t> is someone who has not yet built a mental model of the domain. They therefore reason by analogy and guesswork, borrowing bits and pieces of their mental models of other domains which seem superficially similar.</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A </a:t>
            </a:r>
            <a:r>
              <a:rPr i="1" lang="en" sz="1050">
                <a:solidFill>
                  <a:srgbClr val="333333"/>
                </a:solidFill>
                <a:highlight>
                  <a:srgbClr val="FFFFFF"/>
                </a:highlight>
              </a:rPr>
              <a:t>competent practitioner</a:t>
            </a:r>
            <a:r>
              <a:rPr lang="en" sz="1050">
                <a:solidFill>
                  <a:srgbClr val="333333"/>
                </a:solidFill>
                <a:highlight>
                  <a:srgbClr val="FFFFFF"/>
                </a:highlight>
              </a:rPr>
              <a:t> is someone who has a mental model that’s good enough for everyday purposes. This model does not have to be completely accurate in order to be useful: for example, the average driver’s mental model of how a car works probably doesn’t include most of the complexities that a mechanical engineer would be concerned with.</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i="1" lang="en" sz="1050">
                <a:solidFill>
                  <a:srgbClr val="333333"/>
                </a:solidFill>
                <a:highlight>
                  <a:srgbClr val="FFFFFF"/>
                </a:highlight>
              </a:rPr>
              <a:t>Expert</a:t>
            </a:r>
            <a:r>
              <a:rPr lang="en" sz="1050">
                <a:solidFill>
                  <a:srgbClr val="333333"/>
                </a:solidFill>
                <a:highlight>
                  <a:srgbClr val="FFFFFF"/>
                </a:highlight>
              </a:rPr>
              <a:t>: Experts mental model is flexible, nuanced and has many connections. They: a) see connections between two topics or ideas that no one else can see; b) can see a single problem in several different ways; c) know how to solve a problem, or “what questions to ask”; d) jump directly from a problem to its solution because there is a direct link between the two in their mind. Where a competent practitioner would have to reason “A therefore B therefore C therefore D therefore E”, the expert can go from A to E in a single step (“A therefore E”).</a:t>
            </a:r>
            <a:endParaRPr sz="1050">
              <a:solidFill>
                <a:srgbClr val="333333"/>
              </a:solidFill>
              <a:highlight>
                <a:srgbClr val="FFFFFF"/>
              </a:highlight>
            </a:endParaRPr>
          </a:p>
          <a:p>
            <a:pPr indent="0" lvl="0" marL="0" rtl="0" algn="l">
              <a:spcBef>
                <a:spcPts val="8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800"/>
              </a:spcAft>
              <a:buNone/>
            </a:pPr>
            <a:r>
              <a:rPr lang="en" sz="1050">
                <a:solidFill>
                  <a:srgbClr val="333333"/>
                </a:solidFill>
                <a:highlight>
                  <a:srgbClr val="FFFFFF"/>
                </a:highlight>
              </a:rPr>
              <a:t>Source credit: </a:t>
            </a:r>
            <a:r>
              <a:rPr lang="en" u="sng">
                <a:solidFill>
                  <a:schemeClr val="accent5"/>
                </a:solidFill>
                <a:hlinkClick r:id="rId2"/>
              </a:rPr>
              <a:t>https://carpentries.github.io/instructor-training/02-practice-learning/index.html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8a31e1cf8a_1_3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a31e1cf8a_1_3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33333"/>
                </a:solidFill>
                <a:highlight>
                  <a:schemeClr val="lt1"/>
                </a:highlight>
              </a:rPr>
              <a:t>One or two people willing to share their mental model?</a:t>
            </a:r>
            <a:endParaRPr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As you might imagine: novices, competent practitioners, and experts have different needs in the learning process.  So if you are an expert in a topic, you may find that your way of thinking about a set of problems is inaccessible to your students.  Conversely, as a teacher there can be some advantages to being closer to your students along this knowledge acquisition axis (maybe you’re more of a competent practitioner than an expert on a topic).</a:t>
            </a:r>
            <a:endParaRPr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Many of your students will be novices in at least some of the topics we cover during the course.  Thus they may not have a strong mental model of the concepts we cover. One way to think about your role is that you are assisting your students in </a:t>
            </a:r>
            <a:r>
              <a:rPr i="1" lang="en" sz="1050">
                <a:solidFill>
                  <a:srgbClr val="333333"/>
                </a:solidFill>
                <a:highlight>
                  <a:srgbClr val="FFFFFF"/>
                </a:highlight>
              </a:rPr>
              <a:t>constructing a working mental model</a:t>
            </a:r>
            <a:r>
              <a:rPr lang="en" sz="1050">
                <a:solidFill>
                  <a:srgbClr val="333333"/>
                </a:solidFill>
                <a:highlight>
                  <a:srgbClr val="FFFFFF"/>
                </a:highlight>
              </a:rPr>
              <a:t> so that they have something to build on in the future. In other words, our goal is to teach people </a:t>
            </a:r>
            <a:r>
              <a:rPr i="1" lang="en" sz="1050">
                <a:solidFill>
                  <a:srgbClr val="333333"/>
                </a:solidFill>
                <a:highlight>
                  <a:srgbClr val="FFFFFF"/>
                </a:highlight>
              </a:rPr>
              <a:t>how to think</a:t>
            </a:r>
            <a:r>
              <a:rPr lang="en" sz="1050">
                <a:solidFill>
                  <a:srgbClr val="333333"/>
                </a:solidFill>
                <a:highlight>
                  <a:srgbClr val="FFFFFF"/>
                </a:highlight>
              </a:rPr>
              <a:t> about neural modeling and computational neuroscience in a way that will allow them to continue to learn after the course.</a:t>
            </a:r>
            <a:endParaRPr sz="1050">
              <a:solidFill>
                <a:srgbClr val="333333"/>
              </a:solidFill>
              <a:highlight>
                <a:srgbClr val="FFFFFF"/>
              </a:highlight>
            </a:endParaRPr>
          </a:p>
          <a:p>
            <a:pPr indent="0" lvl="0" marL="0" rtl="0" algn="l">
              <a:lnSpc>
                <a:spcPct val="115000"/>
              </a:lnSpc>
              <a:spcBef>
                <a:spcPts val="800"/>
              </a:spcBef>
              <a:spcAft>
                <a:spcPts val="0"/>
              </a:spcAft>
              <a:buNone/>
            </a:pPr>
            <a:r>
              <a:t/>
            </a:r>
            <a:endParaRPr sz="1050">
              <a:solidFill>
                <a:srgbClr val="333333"/>
              </a:solidFill>
              <a:highlight>
                <a:srgbClr val="FFFFFF"/>
              </a:highlight>
            </a:endParaRPr>
          </a:p>
          <a:p>
            <a:pPr indent="0" lvl="0" marL="0" rtl="0" algn="l">
              <a:spcBef>
                <a:spcPts val="800"/>
              </a:spcBef>
              <a:spcAft>
                <a:spcPts val="0"/>
              </a:spcAft>
              <a:buNone/>
            </a:pPr>
            <a:r>
              <a:rPr lang="en"/>
              <a:t>So how do we help learners progress?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050">
                <a:solidFill>
                  <a:srgbClr val="333333"/>
                </a:solidFill>
                <a:highlight>
                  <a:srgbClr val="FFFFFF"/>
                </a:highlight>
              </a:rPr>
              <a:t>Source credit: </a:t>
            </a:r>
            <a:r>
              <a:rPr lang="en" u="sng">
                <a:solidFill>
                  <a:schemeClr val="hlink"/>
                </a:solidFill>
                <a:hlinkClick r:id="rId2"/>
              </a:rPr>
              <a:t>https://carpentries.github.io/instructor-training/02-practice-learning/index.html</a:t>
            </a:r>
            <a:endParaRPr sz="105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8a31e1cf8a_1_3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a31e1cf8a_1_3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So where do you as a TA fit in to helping students to build and grow their mental models regardless of where they are along the learning process?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a31e1cf8a_1_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a31e1cf8a_1_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this actually goes with TA roles and responsibilities?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dive into TA training...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a31e1cf8a_1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a31e1cf8a_1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8a31e1cf8a_1_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a31e1cf8a_1_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a31e1cf8a_1_3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a31e1cf8a_1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8a31e1cf8a_1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8a31e1cf8a_1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a31e1cf8a_1_3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a31e1cf8a_1_3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8a31e1cf8a_1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a31e1cf8a_1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8a31e1cf8a_1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8a31e1cf8a_1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8a31e1cf8a_1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a31e1cf8a_1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8a31e1cf8a_1_3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a31e1cf8a_1_3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8ac79076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ac79076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0510009e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0510009e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8a31e1cf8a_1_3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a31e1cf8a_1_3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latin typeface="Proxima Nova"/>
                <a:ea typeface="Proxima Nova"/>
                <a:cs typeface="Proxima Nova"/>
                <a:sym typeface="Proxima Nova"/>
              </a:rPr>
              <a:t>A Misconception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8afd04e111_59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afd04e111_59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latin typeface="Proxima Nova"/>
                <a:ea typeface="Proxima Nova"/>
                <a:cs typeface="Proxima Nova"/>
                <a:sym typeface="Proxima Nova"/>
              </a:rPr>
              <a:t>A Misconception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8a31e1cf8a_1_3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8a31e1cf8a_1_3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about how the wrong answers are chosen.  Notice that each one tells you something about what misconception the student has.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outcomes: </a:t>
            </a:r>
            <a:r>
              <a:rPr lang="en" sz="1050">
                <a:solidFill>
                  <a:srgbClr val="333333"/>
                </a:solidFill>
              </a:rPr>
              <a:t>Formative assessments allow us as instructors to adapt our instruction to our audience. What should we do as instructors if the class chooses:</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mostly one of the wrong answers?</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mostly the right answer?</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an even spread among options?</a:t>
            </a:r>
            <a:endParaRPr sz="1050">
              <a:solidFill>
                <a:srgbClr val="333333"/>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8a31e1cf8a_1_3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8a31e1cf8a_1_3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how the wrong answers are chosen.  Notice that each one tells you something about what misconception the student has. Individually, determine what has gone wrong in each of the wrong answers.  Lead TAs: Have someone explain each of the answer choices.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were going to use this question in a class and have the students hold up a card to choose their answer, or use clickers, etc, how would you handle the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outcomes: </a:t>
            </a:r>
            <a:r>
              <a:rPr lang="en" sz="1050">
                <a:solidFill>
                  <a:srgbClr val="333333"/>
                </a:solidFill>
              </a:rPr>
              <a:t>Formative assessments allow us as instructors to adapt our instruction to our audience. What should we do as instructors if the class chooses:</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mostly one of the wrong answers?</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mostly the right answer?</a:t>
            </a:r>
            <a:endParaRPr sz="1050">
              <a:solidFill>
                <a:srgbClr val="333333"/>
              </a:solidFill>
            </a:endParaRPr>
          </a:p>
          <a:p>
            <a:pPr indent="-295275" lvl="0" marL="457200" rtl="0" algn="l">
              <a:lnSpc>
                <a:spcPct val="115000"/>
              </a:lnSpc>
              <a:spcBef>
                <a:spcPts val="0"/>
              </a:spcBef>
              <a:spcAft>
                <a:spcPts val="0"/>
              </a:spcAft>
              <a:buClr>
                <a:srgbClr val="333333"/>
              </a:buClr>
              <a:buSzPts val="1050"/>
              <a:buAutoNum type="arabicPeriod"/>
            </a:pPr>
            <a:r>
              <a:rPr lang="en" sz="1050">
                <a:solidFill>
                  <a:srgbClr val="333333"/>
                </a:solidFill>
              </a:rPr>
              <a:t>an even spread among options?</a:t>
            </a:r>
            <a:endParaRPr sz="1050">
              <a:solidFill>
                <a:srgbClr val="333333"/>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8a31e1cf8a_1_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a31e1cf8a_1_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1050">
                <a:solidFill>
                  <a:srgbClr val="333333"/>
                </a:solidFill>
              </a:rPr>
              <a:t>Write your own multiple choice question for a topic of your choosing that helps you to identify misconceptions.   While we won’t necessarily be asking you to do this during the course, it is helpful to practice because it will help you to think through how to ask your students questions as they are working through their confusion about various ideas.</a:t>
            </a:r>
            <a:endParaRPr sz="1050">
              <a:solidFill>
                <a:srgbClr val="333333"/>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8a31e1cf8a_1_3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a31e1cf8a_1_3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8a31e1cf8a_1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a31e1cf8a_1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in your small groups.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8a31e1cf8a_1_3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a31e1cf8a_1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list common things that contribute to student motivation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8a31e1cf8a_1_3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a31e1cf8a_1_3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8a31e1cf8a_1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a31e1cf8a_1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a5045114c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5045114c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8a31e1cf8a_1_3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a31e1cf8a_1_3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8a31e1cf8a_1_3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a31e1cf8a_1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ways we might (though we are all well-intentioned) fall into demotivating language and create negative moments.</a:t>
            </a:r>
            <a:endParaRPr/>
          </a:p>
          <a:p>
            <a:pPr indent="0" lvl="0" marL="0" rtl="0" algn="l">
              <a:spcBef>
                <a:spcPts val="0"/>
              </a:spcBef>
              <a:spcAft>
                <a:spcPts val="0"/>
              </a:spcAft>
              <a:buNone/>
            </a:pPr>
            <a:r>
              <a:rPr lang="en" sz="1050">
                <a:solidFill>
                  <a:srgbClr val="333333"/>
                </a:solidFill>
                <a:highlight>
                  <a:srgbClr val="FFFFFF"/>
                </a:highlight>
              </a:rPr>
              <a:t> Experts are frequently so familiar with their subject that they can no longer imagine what it’s like to </a:t>
            </a:r>
            <a:r>
              <a:rPr i="1" lang="en" sz="1050">
                <a:solidFill>
                  <a:srgbClr val="333333"/>
                </a:solidFill>
                <a:highlight>
                  <a:srgbClr val="FFFFFF"/>
                </a:highlight>
              </a:rPr>
              <a:t>not</a:t>
            </a:r>
            <a:r>
              <a:rPr lang="en" sz="1050">
                <a:solidFill>
                  <a:srgbClr val="333333"/>
                </a:solidFill>
                <a:highlight>
                  <a:srgbClr val="FFFFFF"/>
                </a:highlight>
              </a:rPr>
              <a:t> understand the world that way - this inability to consider the material from a non-expert perspective can lead to what’s known as the </a:t>
            </a:r>
            <a:r>
              <a:rPr i="1" lang="en" sz="1050">
                <a:solidFill>
                  <a:srgbClr val="333333"/>
                </a:solidFill>
                <a:highlight>
                  <a:srgbClr val="FFFFFF"/>
                </a:highlight>
              </a:rPr>
              <a:t>expertise-reversal effect</a:t>
            </a:r>
            <a:r>
              <a:rPr lang="en" sz="1050">
                <a:solidFill>
                  <a:srgbClr val="333333"/>
                </a:solidFill>
                <a:highlight>
                  <a:srgbClr val="FFFFFF"/>
                </a:highlight>
              </a:rPr>
              <a:t> - experts are often less good at teaching a subject to novices than people with less expertise who still remember what it’s like to have to learn the things. This effect can be overcome with training, but it’s part of the reason world-famous researchers are often poor lecturers.</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en" sz="1050">
                <a:solidFill>
                  <a:srgbClr val="333333"/>
                </a:solidFill>
                <a:highlight>
                  <a:srgbClr val="FFFFFF"/>
                </a:highlight>
              </a:rPr>
              <a:t>Experts often betray their extensive knowledge by using the word “just” in explanations, as in, “Oh, it’s easy, you just fire up a new virtual machine and then you just install these four patches to Ubuntu and then you just re-write your entire program in a pure functional style—no problem.” This gives learners the very clear signal that the instructor thinks their problem is trivial and that they therefore must be stupid.</a:t>
            </a:r>
            <a:endParaRPr sz="1050">
              <a:solidFill>
                <a:srgbClr val="333333"/>
              </a:solidFill>
              <a:highlight>
                <a:srgbClr val="FFFFFF"/>
              </a:highlight>
            </a:endParaRPr>
          </a:p>
          <a:p>
            <a:pPr indent="0" lvl="0" marL="0" rtl="0" algn="l">
              <a:lnSpc>
                <a:spcPct val="115000"/>
              </a:lnSpc>
              <a:spcBef>
                <a:spcPts val="800"/>
              </a:spcBef>
              <a:spcAft>
                <a:spcPts val="0"/>
              </a:spcAft>
              <a:buNone/>
            </a:pPr>
            <a:r>
              <a:rPr lang="en" sz="1050">
                <a:solidFill>
                  <a:srgbClr val="333333"/>
                </a:solidFill>
                <a:highlight>
                  <a:srgbClr val="FFFFFF"/>
                </a:highlight>
              </a:rPr>
              <a:t>With practice, we can change the way we speak to avoid this type of demotivating language and replace it with more positive and motivating word choices.</a:t>
            </a:r>
            <a:endParaRPr sz="1050">
              <a:solidFill>
                <a:srgbClr val="333333"/>
              </a:solidFill>
              <a:highlight>
                <a:srgbClr val="FFFFFF"/>
              </a:highlight>
            </a:endParaRPr>
          </a:p>
          <a:p>
            <a:pPr indent="0" lvl="0" marL="0" rtl="0" algn="l">
              <a:spcBef>
                <a:spcPts val="800"/>
              </a:spcBef>
              <a:spcAft>
                <a:spcPts val="0"/>
              </a:spcAft>
              <a:buNone/>
            </a:pPr>
            <a:r>
              <a:rPr lang="en" sz="1050">
                <a:solidFill>
                  <a:srgbClr val="333333"/>
                </a:solidFill>
                <a:highlight>
                  <a:srgbClr val="FFFFFF"/>
                </a:highlight>
              </a:rPr>
              <a:t>Experts do have advantages: because of their well-connected knowledge, self-aware experts are well-poised to help students make meaningful connections among their knowledge, to confidently turn an error into a learning opportunity, or to explain a complex topic in multiple ways. The important thing is to identify awareness gaps and to try to see things from the learner’s perspective as much as possible.</a:t>
            </a:r>
            <a:endParaRPr sz="1050">
              <a:solidFill>
                <a:srgbClr val="333333"/>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8a31e1cf8a_1_3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a31e1cf8a_1_3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everyone brainstorm something and write it down.  Invite people to share out loud.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8a31e1cf8a_1_3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a31e1cf8a_1_3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8ac79076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ac79076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8a31e1cf8a_1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a31e1cf8a_1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THE LINK!!! It’s a comic about giving and receiving feedback.</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a31e1cf8a_1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a31e1cf8a_1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we’re going to talk a bit about giving and receiving feedback</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8a31e1cf8a_1_3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8a31e1cf8a_1_3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8afd04e111_6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afd04e111_6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8a31e1cf8a_1_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a31e1cf8a_1_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a31e1cf8a_1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a31e1cf8a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8afd04e111_6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8afd04e111_6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8afd04e111_6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afd04e111_6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8a31e1cf8a_1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a31e1cf8a_1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8ac79076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8ac79076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8a31e1cf8a_1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a31e1cf8a_1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8afd04e111_59_10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8afd04e111_59_10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8b28be337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8b28be337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8a31e1cf8a_1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8a31e1cf8a_1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8a31e1cf8a_1_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8a31e1cf8a_1_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8afd04e111_59_1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afd04e111_59_1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a31e1cf8a_1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a31e1cf8a_1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8afd04e111_59_1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8afd04e111_59_1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8ac79076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8ac79076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8a31e1cf8a_1_3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a31e1cf8a_1_3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8ac79076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8ac79076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8ac790768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8ac790768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8a31e1cf8a_1_3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a31e1cf8a_1_3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8a31e1cf8a_1_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a31e1cf8a_1_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8afd04e1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afd04e1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8afd04e1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8afd04e1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8a31e1cf8a_1_3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8a31e1cf8a_1_3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afd04e111_36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fd04e111_36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8a5045114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8a5045114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8a31e1cf8a_1_3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8a31e1cf8a_1_3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8a31e1cf8a_1_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a31e1cf8a_1_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8a31e1cf8a_1_3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8a31e1cf8a_1_3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8a31e1cf8a_1_3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a31e1cf8a_1_3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8a31e1cf8a_1_3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a31e1cf8a_1_3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8a31e1cf8a_1_3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8a31e1cf8a_1_3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 microfinance: https://epod.cid.harvard.edu/sites/default/files/2018-02/the_economic_returns_to_social_interaction-_experimental_evidence_from_microfinance.pdf</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8b28be33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b28be3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 microfinance: https://epod.cid.harvard.edu/sites/default/files/2018-02/the_economic_returns_to_social_interaction-_experimental_evidence_from_microfinance.pdf</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8a31e1cf8a_1_3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8a31e1cf8a_1_3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8b28be33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b28be33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a31e1cf8a_1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a31e1cf8a_1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that’s the philosophy -- what are we actually going to </a:t>
            </a:r>
            <a:r>
              <a:rPr b="1" lang="en"/>
              <a:t>do</a:t>
            </a:r>
            <a:r>
              <a:rPr lang="en"/>
              <a:t> over the next 3 weeks?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got a really exciting schedule lined up for you: three weeks of packed tutorials and hands-on education, with professional development like career panels, data management, scientific communication and professional networking opportunities on the weekends, and then we’ve also got these group project presentations to wrap up the program.</a:t>
            </a:r>
            <a:endParaRPr/>
          </a:p>
          <a:p>
            <a:pPr indent="0" lvl="0" marL="0" rtl="0" algn="l">
              <a:spcBef>
                <a:spcPts val="0"/>
              </a:spcBef>
              <a:spcAft>
                <a:spcPts val="0"/>
              </a:spcAft>
              <a:buNone/>
            </a:pPr>
            <a:r>
              <a:rPr lang="en"/>
              <a:t>Week 1...</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8a31e1cf8a_1_3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8a31e1cf8a_1_3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8a31e1cf8a_1_3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8a31e1cf8a_1_3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8a31e1cf8a_1_3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a31e1cf8a_1_3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8a31e1cf8a_1_3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8a31e1cf8a_1_3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8a31e1cf8a_1_3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a31e1cf8a_1_3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8a31e1cf8a_1_3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8a31e1cf8a_1_3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8a31e1cf8a_1_3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8a31e1cf8a_1_3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8afd04e1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8afd04e1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8a31e1cf8a_1_3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a31e1cf8a_1_3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8ac79076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ac79076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4513500"/>
            <a:ext cx="9144000" cy="63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0" y="2540950"/>
            <a:ext cx="9144000" cy="0"/>
          </a:xfrm>
          <a:prstGeom prst="straightConnector1">
            <a:avLst/>
          </a:prstGeom>
          <a:noFill/>
          <a:ln cap="flat" cmpd="sng" w="19050">
            <a:solidFill>
              <a:srgbClr val="D9D9D9"/>
            </a:solidFill>
            <a:prstDash val="solid"/>
            <a:round/>
            <a:headEnd len="sm" w="sm" type="none"/>
            <a:tailEnd len="sm" w="sm" type="none"/>
          </a:ln>
        </p:spPr>
      </p:cxnSp>
      <p:sp>
        <p:nvSpPr>
          <p:cNvPr id="12" name="Google Shape;12;p2"/>
          <p:cNvSpPr txBox="1"/>
          <p:nvPr>
            <p:ph type="ctrTitle"/>
          </p:nvPr>
        </p:nvSpPr>
        <p:spPr>
          <a:xfrm>
            <a:off x="510450" y="1205100"/>
            <a:ext cx="8123100" cy="1183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 name="Google Shape;13;p2"/>
          <p:cNvSpPr txBox="1"/>
          <p:nvPr>
            <p:ph idx="1" type="subTitle"/>
          </p:nvPr>
        </p:nvSpPr>
        <p:spPr>
          <a:xfrm>
            <a:off x="510450" y="27251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4" name="Google Shape;14;p2"/>
          <p:cNvSpPr txBox="1"/>
          <p:nvPr>
            <p:ph idx="12" type="sldNum"/>
          </p:nvPr>
        </p:nvSpPr>
        <p:spPr>
          <a:xfrm>
            <a:off x="8472458" y="4119892"/>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blip>
          <a:stretch>
            <a:fillRect/>
          </a:stretch>
        </p:blipFill>
        <p:spPr>
          <a:xfrm>
            <a:off x="586650" y="3535633"/>
            <a:ext cx="2857501" cy="688267"/>
          </a:xfrm>
          <a:prstGeom prst="rect">
            <a:avLst/>
          </a:prstGeom>
          <a:noFill/>
          <a:ln>
            <a:noFill/>
          </a:ln>
        </p:spPr>
      </p:pic>
      <p:sp>
        <p:nvSpPr>
          <p:cNvPr id="16" name="Google Shape;16;p2"/>
          <p:cNvSpPr/>
          <p:nvPr/>
        </p:nvSpPr>
        <p:spPr>
          <a:xfrm>
            <a:off x="7333975" y="0"/>
            <a:ext cx="1809900" cy="120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euromatch Academy" type="tx">
  <p:cSld name="TITLE_AND_BODY">
    <p:spTree>
      <p:nvGrpSpPr>
        <p:cNvPr id="17" name="Shape 17"/>
        <p:cNvGrpSpPr/>
        <p:nvPr/>
      </p:nvGrpSpPr>
      <p:grpSpPr>
        <a:xfrm>
          <a:off x="0" y="0"/>
          <a:ext cx="0" cy="0"/>
          <a:chOff x="0" y="0"/>
          <a:chExt cx="0" cy="0"/>
        </a:xfrm>
      </p:grpSpPr>
      <p:sp>
        <p:nvSpPr>
          <p:cNvPr id="18" name="Google Shape;18;p3"/>
          <p:cNvSpPr/>
          <p:nvPr/>
        </p:nvSpPr>
        <p:spPr>
          <a:xfrm>
            <a:off x="0" y="4513500"/>
            <a:ext cx="9144000" cy="63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7333975" y="0"/>
            <a:ext cx="1809900" cy="120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20180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23" name="Google Shape;23;p3"/>
          <p:cNvSpPr txBox="1"/>
          <p:nvPr/>
        </p:nvSpPr>
        <p:spPr>
          <a:xfrm>
            <a:off x="90525" y="4201800"/>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p:txBody>
      </p:sp>
      <p:sp>
        <p:nvSpPr>
          <p:cNvPr id="24" name="Google Shape;24;p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lvl1pPr lvl="0">
              <a:buNone/>
              <a:defRPr sz="1200"/>
            </a:lvl1pPr>
            <a:lvl2pPr lvl="1">
              <a:buNone/>
              <a:defRPr sz="1200"/>
            </a:lvl2pPr>
            <a:lvl3pPr lvl="2">
              <a:buNone/>
              <a:defRPr sz="1200"/>
            </a:lvl3pPr>
            <a:lvl4pPr lvl="3">
              <a:buNone/>
              <a:defRPr sz="1200"/>
            </a:lvl4pPr>
            <a:lvl5pPr lvl="4">
              <a:buNone/>
              <a:defRPr sz="1200"/>
            </a:lvl5pPr>
            <a:lvl6pPr lvl="5">
              <a:buNone/>
              <a:defRPr sz="1200"/>
            </a:lvl6pPr>
            <a:lvl7pPr lvl="6">
              <a:buNone/>
              <a:defRPr sz="1200"/>
            </a:lvl7pPr>
            <a:lvl8pPr lvl="7">
              <a:buNone/>
              <a:defRPr sz="1200"/>
            </a:lvl8pPr>
            <a:lvl9pPr lvl="8">
              <a:buNone/>
              <a:defRPr sz="1200"/>
            </a:lvl9pPr>
          </a:lstStyle>
          <a:p>
            <a:pPr indent="0" lvl="0" marL="0" rtl="0" algn="r">
              <a:spcBef>
                <a:spcPts val="0"/>
              </a:spcBef>
              <a:spcAft>
                <a:spcPts val="0"/>
              </a:spcAft>
              <a:buNone/>
            </a:pPr>
            <a:fld id="{00000000-1234-1234-1234-123412341234}" type="slidenum">
              <a:rPr lang="en"/>
              <a:t>‹#›</a:t>
            </a:fld>
            <a:endParaRPr/>
          </a:p>
        </p:txBody>
      </p:sp>
      <p:sp>
        <p:nvSpPr>
          <p:cNvPr id="25" name="Google Shape;25;p3"/>
          <p:cNvSpPr txBox="1"/>
          <p:nvPr/>
        </p:nvSpPr>
        <p:spPr>
          <a:xfrm>
            <a:off x="5043525" y="4201800"/>
            <a:ext cx="3539100" cy="31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26" name="Google Shape;26;p3"/>
          <p:cNvPicPr preferRelativeResize="0"/>
          <p:nvPr/>
        </p:nvPicPr>
        <p:blipFill>
          <a:blip r:embed="rId2">
            <a:alphaModFix/>
          </a:blip>
          <a:stretch>
            <a:fillRect/>
          </a:stretch>
        </p:blipFill>
        <p:spPr>
          <a:xfrm>
            <a:off x="4456188" y="420180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4"/>
          <p:cNvSpPr/>
          <p:nvPr/>
        </p:nvSpPr>
        <p:spPr>
          <a:xfrm>
            <a:off x="0" y="4513500"/>
            <a:ext cx="9144000" cy="63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333975" y="0"/>
            <a:ext cx="1809900" cy="120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0" y="420180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nvSpPr>
        <p:spPr>
          <a:xfrm>
            <a:off x="90525" y="4201800"/>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a:p>
            <a:pPr indent="0" lvl="0" marL="0" rtl="0" algn="l">
              <a:spcBef>
                <a:spcPts val="0"/>
              </a:spcBef>
              <a:spcAft>
                <a:spcPts val="0"/>
              </a:spcAft>
              <a:buNone/>
            </a:pPr>
            <a:r>
              <a:t/>
            </a:r>
            <a:endParaRPr b="1" sz="1200">
              <a:latin typeface="Proxima Nova"/>
              <a:ea typeface="Proxima Nova"/>
              <a:cs typeface="Proxima Nova"/>
              <a:sym typeface="Proxima Nova"/>
            </a:endParaRPr>
          </a:p>
        </p:txBody>
      </p:sp>
      <p:sp>
        <p:nvSpPr>
          <p:cNvPr id="35" name="Google Shape;35;p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
        <p:nvSpPr>
          <p:cNvPr id="36" name="Google Shape;36;p4"/>
          <p:cNvSpPr txBox="1"/>
          <p:nvPr/>
        </p:nvSpPr>
        <p:spPr>
          <a:xfrm>
            <a:off x="5043525" y="4201800"/>
            <a:ext cx="3539100" cy="31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37" name="Google Shape;37;p4"/>
          <p:cNvPicPr preferRelativeResize="0"/>
          <p:nvPr/>
        </p:nvPicPr>
        <p:blipFill>
          <a:blip r:embed="rId2">
            <a:alphaModFix/>
          </a:blip>
          <a:stretch>
            <a:fillRect/>
          </a:stretch>
        </p:blipFill>
        <p:spPr>
          <a:xfrm>
            <a:off x="4456188" y="4201800"/>
            <a:ext cx="313980" cy="311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5"/>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p:txBody>
      </p:sp>
      <p:sp>
        <p:nvSpPr>
          <p:cNvPr id="42" name="Google Shape;42;p5"/>
          <p:cNvSpPr txBox="1"/>
          <p:nvPr>
            <p:ph idx="12" type="sldNum"/>
          </p:nvPr>
        </p:nvSpPr>
        <p:spPr>
          <a:xfrm>
            <a:off x="8472450" y="4821325"/>
            <a:ext cx="548700" cy="3345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
        <p:nvSpPr>
          <p:cNvPr id="43" name="Google Shape;43;p5"/>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44" name="Google Shape;44;p5"/>
          <p:cNvPicPr preferRelativeResize="0"/>
          <p:nvPr/>
        </p:nvPicPr>
        <p:blipFill>
          <a:blip r:embed="rId2">
            <a:alphaModFix/>
          </a:blip>
          <a:stretch>
            <a:fillRect/>
          </a:stretch>
        </p:blipFill>
        <p:spPr>
          <a:xfrm>
            <a:off x="4456188" y="4832150"/>
            <a:ext cx="313980" cy="311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D9D9D9"/>
        </a:solidFill>
      </p:bgPr>
    </p:bg>
    <p:spTree>
      <p:nvGrpSpPr>
        <p:cNvPr id="45" name="Shape 45"/>
        <p:cNvGrpSpPr/>
        <p:nvPr/>
      </p:nvGrpSpPr>
      <p:grpSpPr>
        <a:xfrm>
          <a:off x="0" y="0"/>
          <a:ext cx="0" cy="0"/>
          <a:chOff x="0" y="0"/>
          <a:chExt cx="0" cy="0"/>
        </a:xfrm>
      </p:grpSpPr>
      <p:sp>
        <p:nvSpPr>
          <p:cNvPr id="46" name="Google Shape;46;p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6"/>
          <p:cNvPicPr preferRelativeResize="0"/>
          <p:nvPr/>
        </p:nvPicPr>
        <p:blipFill>
          <a:blip r:embed="rId2">
            <a:alphaModFix/>
          </a:blip>
          <a:stretch>
            <a:fillRect/>
          </a:stretch>
        </p:blipFill>
        <p:spPr>
          <a:xfrm>
            <a:off x="586650" y="4221433"/>
            <a:ext cx="2857501" cy="6882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7"/>
          <p:cNvSpPr/>
          <p:nvPr/>
        </p:nvSpPr>
        <p:spPr>
          <a:xfrm>
            <a:off x="4572000" y="75"/>
            <a:ext cx="4572000" cy="420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7"/>
          <p:cNvSpPr txBox="1"/>
          <p:nvPr>
            <p:ph idx="2" type="body"/>
          </p:nvPr>
        </p:nvSpPr>
        <p:spPr>
          <a:xfrm>
            <a:off x="4939500" y="1205825"/>
            <a:ext cx="3837000" cy="29088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7"/>
          <p:cNvSpPr/>
          <p:nvPr/>
        </p:nvSpPr>
        <p:spPr>
          <a:xfrm>
            <a:off x="0" y="4513500"/>
            <a:ext cx="9144000" cy="63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333975" y="0"/>
            <a:ext cx="1809900" cy="120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0" y="420180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nvSpPr>
        <p:spPr>
          <a:xfrm>
            <a:off x="90525" y="4201800"/>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p:txBody>
      </p:sp>
      <p:sp>
        <p:nvSpPr>
          <p:cNvPr id="58" name="Google Shape;58;p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nvSpPr>
        <p:spPr>
          <a:xfrm>
            <a:off x="5043525" y="4201800"/>
            <a:ext cx="3539100" cy="31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60" name="Google Shape;60;p7"/>
          <p:cNvPicPr preferRelativeResize="0"/>
          <p:nvPr/>
        </p:nvPicPr>
        <p:blipFill>
          <a:blip r:embed="rId2">
            <a:alphaModFix/>
          </a:blip>
          <a:stretch>
            <a:fillRect/>
          </a:stretch>
        </p:blipFill>
        <p:spPr>
          <a:xfrm>
            <a:off x="4456188" y="4201800"/>
            <a:ext cx="313980" cy="311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1" name="Shape 61"/>
        <p:cNvGrpSpPr/>
        <p:nvPr/>
      </p:nvGrpSpPr>
      <p:grpSpPr>
        <a:xfrm>
          <a:off x="0" y="0"/>
          <a:ext cx="0" cy="0"/>
          <a:chOff x="0" y="0"/>
          <a:chExt cx="0" cy="0"/>
        </a:xfrm>
      </p:grpSpPr>
      <p:sp>
        <p:nvSpPr>
          <p:cNvPr id="62" name="Google Shape;62;p8"/>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63" name="Google Shape;63;p8"/>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4" name="Google Shape;64;p8"/>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p:txBody>
      </p:sp>
      <p:sp>
        <p:nvSpPr>
          <p:cNvPr id="66" name="Google Shape;66;p8"/>
          <p:cNvSpPr txBox="1"/>
          <p:nvPr>
            <p:ph idx="12" type="sldNum"/>
          </p:nvPr>
        </p:nvSpPr>
        <p:spPr>
          <a:xfrm>
            <a:off x="8472450" y="4821325"/>
            <a:ext cx="548700" cy="3345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
        <p:nvSpPr>
          <p:cNvPr id="67" name="Google Shape;67;p8"/>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68" name="Google Shape;68;p8"/>
          <p:cNvPicPr preferRelativeResize="0"/>
          <p:nvPr/>
        </p:nvPicPr>
        <p:blipFill>
          <a:blip r:embed="rId2">
            <a:alphaModFix/>
          </a:blip>
          <a:stretch>
            <a:fillRect/>
          </a:stretch>
        </p:blipFill>
        <p:spPr>
          <a:xfrm>
            <a:off x="4456188" y="4832150"/>
            <a:ext cx="313980" cy="311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9"/>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TA Training</a:t>
            </a:r>
            <a:endParaRPr b="1" sz="1200">
              <a:latin typeface="Proxima Nova"/>
              <a:ea typeface="Proxima Nova"/>
              <a:cs typeface="Proxima Nova"/>
              <a:sym typeface="Proxima Nova"/>
            </a:endParaRPr>
          </a:p>
        </p:txBody>
      </p:sp>
      <p:sp>
        <p:nvSpPr>
          <p:cNvPr id="72" name="Google Shape;72;p9"/>
          <p:cNvSpPr txBox="1"/>
          <p:nvPr>
            <p:ph idx="12" type="sldNum"/>
          </p:nvPr>
        </p:nvSpPr>
        <p:spPr>
          <a:xfrm>
            <a:off x="8472450" y="4821325"/>
            <a:ext cx="548700" cy="334500"/>
          </a:xfrm>
          <a:prstGeom prst="rect">
            <a:avLst/>
          </a:prstGeom>
        </p:spPr>
        <p:txBody>
          <a:bodyPr anchorCtr="0" anchor="ctr" bIns="91425" lIns="91425" spcFirstLastPara="1" rIns="91425" wrap="square" tIns="914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
        <p:nvSpPr>
          <p:cNvPr id="73" name="Google Shape;73;p9"/>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Proxima Nova"/>
                <a:ea typeface="Proxima Nova"/>
                <a:cs typeface="Proxima Nova"/>
                <a:sym typeface="Proxima Nova"/>
              </a:rPr>
              <a:t>Week 0</a:t>
            </a:r>
            <a:endParaRPr b="1" sz="1200">
              <a:latin typeface="Proxima Nova"/>
              <a:ea typeface="Proxima Nova"/>
              <a:cs typeface="Proxima Nova"/>
              <a:sym typeface="Proxima Nova"/>
            </a:endParaRPr>
          </a:p>
        </p:txBody>
      </p:sp>
      <p:pic>
        <p:nvPicPr>
          <p:cNvPr id="74" name="Google Shape;74;p9"/>
          <p:cNvPicPr preferRelativeResize="0"/>
          <p:nvPr/>
        </p:nvPicPr>
        <p:blipFill>
          <a:blip r:embed="rId2">
            <a:alphaModFix/>
          </a:blip>
          <a:stretch>
            <a:fillRect/>
          </a:stretch>
        </p:blipFill>
        <p:spPr>
          <a:xfrm>
            <a:off x="4456188" y="4832150"/>
            <a:ext cx="313980" cy="311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8.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colab.research.google.com/github/NeuromatchAcademy/course-content/blob/master/tutorials/W2D1_BayesianStatistics/W2D1_Tutorial1.ipynb"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www.codefellows.org/blog/peer-programming-5-reasons-learning-in-a-group-beats-studying-on-your-ow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collaboration.csc.ncsu.edu/laurie/Papers/XPSardinia.PDF"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docs.google.com/document/d/1znLhHKgC_TAia4vRTxQSV3-FV49W8ctBAT-Serex1Vc/edit?usp=sharin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docs.google.com/document/d/1znLhHKgC_TAia4vRTxQSV3-FV49W8ctBAT-Serex1Vc/edit?usp=sharin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docs.google.com/document/d/1znLhHKgC_TAia4vRTxQSV3-FV49W8ctBAT-Serex1Vc/edit?usp=sharing"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docs.google.com/document/d/1znLhHKgC_TAia4vRTxQSV3-FV49W8ctBAT-Serex1Vc/edit?usp=sharin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docs.google.com/document/d/1znLhHKgC_TAia4vRTxQSV3-FV49W8ctBAT-Serex1Vc/edit?usp=sharin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colab.research.google.com/drive/1IfyXSrOwWtkEu5o9PYVwY6zbQ_9PGd8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support.zoom.us/hc/en-us/articles/201362603-Host-and-co-host-controls-in-a-meeting" TargetMode="External"/><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docs.google.com/document/d/1lN5f1bzoXpFR6FUMRzJQz1kZlNO_5PxN2sFS3F-pvMI/edit" TargetMode="External"/><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colab.research.google.com/drive/1IfyXSrOwWtkEu5o9PYVwY6zbQ_9PGd8g" TargetMode="External"/><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NeuromatchAcademy/course-content" TargetMode="Externa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www.eneuro.org/content/7/1/ENEURO.0352-19.2019"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eneuro.org/content/7/1/ENEURO.0352-19.201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docs.google.com/presentation/d/1iIm0TQKSXh_RJjhc3GNEByj_DvwEJeaj1Ln77csRSCo/edit?usp=sharing" TargetMode="External"/><Relationship Id="rId4" Type="http://schemas.openxmlformats.org/officeDocument/2006/relationships/hyperlink" Target="https://drive.google.com/drive/folders/1GODIh3CSQAlcBM8E-3X8YGTZqYwQEtM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google.com/document/d/1TF7Er5QVcej_OQde0vUq92G58hUX2MBEregc_jXVBhw/edit?usp=sharin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drive.google.com/file/d/16HIU04xixTfs2WY3uig49_QRubo8Rhea/view?usp=sharing"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docs.google.com/presentation/d/1jn5YyzNqUJloi42TaUDpwXnnU_EI9OJxClvd4s1ismM/edit?usp=sharing"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google.com/document/d/1TF7Er5QVcej_OQde0vUq92G58hUX2MBEregc_jXVBhw/edit"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46.png"/><Relationship Id="rId4" Type="http://schemas.openxmlformats.org/officeDocument/2006/relationships/image" Target="../media/image4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47.png"/><Relationship Id="rId4" Type="http://schemas.openxmlformats.org/officeDocument/2006/relationships/image" Target="../media/image4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racialequitytools.org/glossary#diversity"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53.png"/><Relationship Id="rId4" Type="http://schemas.openxmlformats.org/officeDocument/2006/relationships/image" Target="../media/image5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52.png"/><Relationship Id="rId4" Type="http://schemas.openxmlformats.org/officeDocument/2006/relationships/image" Target="../media/image5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5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forms.gle/E3fMSjqtCebgr5Er6"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5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5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5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arpentries.github.io/instructor-training/02-practice-learning/index.html" TargetMode="Externa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google.com/url?q=https://docs.google.com/document/d/13RZzvY_9WTR_sjo_Y4oBNchsAWAv_z6kSJ9395snANU/preview&amp;sa=D&amp;ust=1589624727553000&amp;usg=AFQjCNEOY0iCkpBJPwj2Gpkvija6EVlz_A" TargetMode="Externa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recurse.com/manual#sec-environment" TargetMode="External"/><Relationship Id="rId4" Type="http://schemas.openxmlformats.org/officeDocument/2006/relationships/hyperlink" Target="https://carpentries.github.io/instructor-training/08-motivation/inde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www.lunarbaboon.com/comics/feedback.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datacarpentry.org/blog/2017/06/minute-card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docs.google.com/document/d/1HVFSluDROJU7gDRD6HBnJDbSs4VlgwLx_f54ykPXar8/edit" TargetMode="External"/><Relationship Id="rId4" Type="http://schemas.openxmlformats.org/officeDocument/2006/relationships/hyperlink" Target="https://docs.google.com/spreadsheets/d/1m5bGlndm7CnKy0q2b8ejhxTWfC_s94uV_TJrZAYTe04/edit#gid=0" TargetMode="External"/><Relationship Id="rId5"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colab.research.google.com/drive/1IfyXSrOwWtkEu5o9PYVwY6zbQ_9PGd8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mindsettlers.com/guide/42xoXdAepG4S4U8SiaA6Ii"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github.com/NeuromatchAcademy/course-content/tree/master/tutorials" TargetMode="External"/><Relationship Id="rId4" Type="http://schemas.openxmlformats.org/officeDocument/2006/relationships/hyperlink" Target="https://github.com/NeuromatchAcademy/course-content/tree/W0D1_python_workshop_draft/tutorial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ocs.google.com/document/d/13RZzvY_9WTR_sjo_Y4oBNchsAWAv_z6kSJ9395snANU/preview" TargetMode="External"/><Relationship Id="rId4" Type="http://schemas.openxmlformats.org/officeDocument/2006/relationships/hyperlink" Target="https://carpentries.github.io/instructor-training/01-welcome/index.html" TargetMode="External"/><Relationship Id="rId5" Type="http://schemas.openxmlformats.org/officeDocument/2006/relationships/hyperlink" Target="https://onlinelibrary.wiley.com/doi/abs/10.1046/j.1365-2923.1999.00492.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github.com/NeuromatchAcademy/course-conten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neurostars.org/c/neuromatch-academy"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drive.google.com/file/d/14SqlxtJnOUh5E3EhKtPWp2GTElHGDl_2/view" TargetMode="External"/><Relationship Id="rId4" Type="http://schemas.openxmlformats.org/officeDocument/2006/relationships/image" Target="../media/image2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webcamera.io/"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4.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0"/>
          <p:cNvSpPr txBox="1"/>
          <p:nvPr>
            <p:ph type="ctrTitle"/>
          </p:nvPr>
        </p:nvSpPr>
        <p:spPr>
          <a:xfrm>
            <a:off x="510450" y="1205100"/>
            <a:ext cx="81231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80" name="Google Shape;80;p10"/>
          <p:cNvSpPr txBox="1"/>
          <p:nvPr>
            <p:ph idx="1" type="subTitle"/>
          </p:nvPr>
        </p:nvSpPr>
        <p:spPr>
          <a:xfrm>
            <a:off x="510450" y="27251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0"/>
          <p:cNvPicPr preferRelativeResize="0"/>
          <p:nvPr/>
        </p:nvPicPr>
        <p:blipFill>
          <a:blip r:embed="rId3">
            <a:alphaModFix/>
          </a:blip>
          <a:stretch>
            <a:fillRect/>
          </a:stretch>
        </p:blipFill>
        <p:spPr>
          <a:xfrm>
            <a:off x="4996725" y="1205099"/>
            <a:ext cx="4147276" cy="3298516"/>
          </a:xfrm>
          <a:prstGeom prst="rect">
            <a:avLst/>
          </a:prstGeom>
          <a:noFill/>
          <a:ln>
            <a:noFill/>
          </a:ln>
        </p:spPr>
      </p:pic>
      <p:pic>
        <p:nvPicPr>
          <p:cNvPr id="82" name="Google Shape;82;p10"/>
          <p:cNvPicPr preferRelativeResize="0"/>
          <p:nvPr/>
        </p:nvPicPr>
        <p:blipFill rotWithShape="1">
          <a:blip r:embed="rId4">
            <a:alphaModFix/>
          </a:blip>
          <a:srcRect b="39874" l="0" r="0" t="0"/>
          <a:stretch/>
        </p:blipFill>
        <p:spPr>
          <a:xfrm>
            <a:off x="5144076" y="1684012"/>
            <a:ext cx="3852561" cy="1320349"/>
          </a:xfrm>
          <a:prstGeom prst="rect">
            <a:avLst/>
          </a:prstGeom>
          <a:noFill/>
          <a:ln>
            <a:noFill/>
          </a:ln>
        </p:spPr>
      </p:pic>
      <p:pic>
        <p:nvPicPr>
          <p:cNvPr id="83" name="Google Shape;83;p10"/>
          <p:cNvPicPr preferRelativeResize="0"/>
          <p:nvPr/>
        </p:nvPicPr>
        <p:blipFill rotWithShape="1">
          <a:blip r:embed="rId4">
            <a:alphaModFix/>
          </a:blip>
          <a:srcRect b="21103" l="0" r="56211" t="59645"/>
          <a:stretch/>
        </p:blipFill>
        <p:spPr>
          <a:xfrm>
            <a:off x="5254375" y="3072984"/>
            <a:ext cx="1734019" cy="434541"/>
          </a:xfrm>
          <a:prstGeom prst="rect">
            <a:avLst/>
          </a:prstGeom>
          <a:noFill/>
          <a:ln>
            <a:noFill/>
          </a:ln>
        </p:spPr>
      </p:pic>
      <p:pic>
        <p:nvPicPr>
          <p:cNvPr id="84" name="Google Shape;84;p10"/>
          <p:cNvPicPr preferRelativeResize="0"/>
          <p:nvPr/>
        </p:nvPicPr>
        <p:blipFill rotWithShape="1">
          <a:blip r:embed="rId4">
            <a:alphaModFix/>
          </a:blip>
          <a:srcRect b="0" l="53750" r="0" t="59644"/>
          <a:stretch/>
        </p:blipFill>
        <p:spPr>
          <a:xfrm>
            <a:off x="7073320" y="3072977"/>
            <a:ext cx="1831505" cy="910899"/>
          </a:xfrm>
          <a:prstGeom prst="rect">
            <a:avLst/>
          </a:prstGeom>
          <a:noFill/>
          <a:ln>
            <a:noFill/>
          </a:ln>
        </p:spPr>
      </p:pic>
      <p:pic>
        <p:nvPicPr>
          <p:cNvPr id="85" name="Google Shape;85;p10"/>
          <p:cNvPicPr preferRelativeResize="0"/>
          <p:nvPr/>
        </p:nvPicPr>
        <p:blipFill rotWithShape="1">
          <a:blip r:embed="rId4">
            <a:alphaModFix/>
          </a:blip>
          <a:srcRect b="0" l="23526" r="64046" t="80748"/>
          <a:stretch/>
        </p:blipFill>
        <p:spPr>
          <a:xfrm>
            <a:off x="5980840" y="3549343"/>
            <a:ext cx="492117" cy="434541"/>
          </a:xfrm>
          <a:prstGeom prst="rect">
            <a:avLst/>
          </a:prstGeom>
          <a:noFill/>
          <a:ln>
            <a:noFill/>
          </a:ln>
        </p:spPr>
      </p:pic>
      <p:pic>
        <p:nvPicPr>
          <p:cNvPr id="86" name="Google Shape;86;p10"/>
          <p:cNvPicPr preferRelativeResize="0"/>
          <p:nvPr/>
        </p:nvPicPr>
        <p:blipFill>
          <a:blip r:embed="rId3">
            <a:alphaModFix/>
          </a:blip>
          <a:stretch>
            <a:fillRect/>
          </a:stretch>
        </p:blipFill>
        <p:spPr>
          <a:xfrm>
            <a:off x="4996725" y="0"/>
            <a:ext cx="2334251" cy="1320349"/>
          </a:xfrm>
          <a:prstGeom prst="rect">
            <a:avLst/>
          </a:prstGeom>
          <a:noFill/>
          <a:ln>
            <a:noFill/>
          </a:ln>
        </p:spPr>
      </p:pic>
      <p:pic>
        <p:nvPicPr>
          <p:cNvPr id="87" name="Google Shape;87;p10"/>
          <p:cNvPicPr preferRelativeResize="0"/>
          <p:nvPr/>
        </p:nvPicPr>
        <p:blipFill>
          <a:blip r:embed="rId5">
            <a:alphaModFix/>
          </a:blip>
          <a:stretch>
            <a:fillRect/>
          </a:stretch>
        </p:blipFill>
        <p:spPr>
          <a:xfrm>
            <a:off x="5254375" y="509000"/>
            <a:ext cx="1818960" cy="63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1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daily </a:t>
            </a:r>
            <a:r>
              <a:rPr lang="en"/>
              <a:t>schedule</a:t>
            </a:r>
            <a:endParaRPr/>
          </a:p>
        </p:txBody>
      </p:sp>
      <p:sp>
        <p:nvSpPr>
          <p:cNvPr id="311" name="Google Shape;311;p1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19"/>
          <p:cNvSpPr txBox="1"/>
          <p:nvPr/>
        </p:nvSpPr>
        <p:spPr>
          <a:xfrm>
            <a:off x="442600" y="3670650"/>
            <a:ext cx="2503200" cy="363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Zone 1: East Asia + Pacific</a:t>
            </a:r>
            <a:endParaRPr>
              <a:latin typeface="Proxima Nova"/>
              <a:ea typeface="Proxima Nova"/>
              <a:cs typeface="Proxima Nova"/>
              <a:sym typeface="Proxima Nova"/>
            </a:endParaRPr>
          </a:p>
        </p:txBody>
      </p:sp>
      <p:sp>
        <p:nvSpPr>
          <p:cNvPr id="313" name="Google Shape;313;p19"/>
          <p:cNvSpPr txBox="1"/>
          <p:nvPr/>
        </p:nvSpPr>
        <p:spPr>
          <a:xfrm>
            <a:off x="3033875" y="3673075"/>
            <a:ext cx="3022200" cy="363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Zone 2: Europe, Africa, Middle East</a:t>
            </a:r>
            <a:endParaRPr>
              <a:latin typeface="Proxima Nova"/>
              <a:ea typeface="Proxima Nova"/>
              <a:cs typeface="Proxima Nova"/>
              <a:sym typeface="Proxima Nova"/>
            </a:endParaRPr>
          </a:p>
        </p:txBody>
      </p:sp>
      <p:sp>
        <p:nvSpPr>
          <p:cNvPr id="314" name="Google Shape;314;p19"/>
          <p:cNvSpPr txBox="1"/>
          <p:nvPr/>
        </p:nvSpPr>
        <p:spPr>
          <a:xfrm>
            <a:off x="6144150" y="3670650"/>
            <a:ext cx="2408400" cy="363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Zone 3: Americas</a:t>
            </a:r>
            <a:endParaRPr>
              <a:latin typeface="Proxima Nova"/>
              <a:ea typeface="Proxima Nova"/>
              <a:cs typeface="Proxima Nova"/>
              <a:sym typeface="Proxima Nova"/>
            </a:endParaRPr>
          </a:p>
        </p:txBody>
      </p:sp>
      <p:grpSp>
        <p:nvGrpSpPr>
          <p:cNvPr id="315" name="Google Shape;315;p19"/>
          <p:cNvGrpSpPr/>
          <p:nvPr/>
        </p:nvGrpSpPr>
        <p:grpSpPr>
          <a:xfrm>
            <a:off x="404425" y="1302250"/>
            <a:ext cx="8294875" cy="2733825"/>
            <a:chOff x="404425" y="1302250"/>
            <a:chExt cx="8294875" cy="2733825"/>
          </a:xfrm>
        </p:grpSpPr>
        <p:sp>
          <p:nvSpPr>
            <p:cNvPr id="316" name="Google Shape;316;p19"/>
            <p:cNvSpPr txBox="1"/>
            <p:nvPr/>
          </p:nvSpPr>
          <p:spPr>
            <a:xfrm>
              <a:off x="404425" y="1340688"/>
              <a:ext cx="8226600" cy="20094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17" name="Google Shape;317;p19"/>
            <p:cNvSpPr txBox="1"/>
            <p:nvPr/>
          </p:nvSpPr>
          <p:spPr>
            <a:xfrm>
              <a:off x="404425" y="1302250"/>
              <a:ext cx="13506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“morning”</a:t>
              </a:r>
              <a:endParaRPr b="1">
                <a:latin typeface="Proxima Nova"/>
                <a:ea typeface="Proxima Nova"/>
                <a:cs typeface="Proxima Nova"/>
                <a:sym typeface="Proxima Nova"/>
              </a:endParaRPr>
            </a:p>
          </p:txBody>
        </p:sp>
        <p:sp>
          <p:nvSpPr>
            <p:cNvPr id="318" name="Google Shape;318;p19"/>
            <p:cNvSpPr txBox="1"/>
            <p:nvPr/>
          </p:nvSpPr>
          <p:spPr>
            <a:xfrm>
              <a:off x="7348700" y="1302250"/>
              <a:ext cx="13506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“evening”</a:t>
              </a:r>
              <a:endParaRPr b="1">
                <a:latin typeface="Proxima Nova"/>
                <a:ea typeface="Proxima Nova"/>
                <a:cs typeface="Proxima Nova"/>
                <a:sym typeface="Proxima Nova"/>
              </a:endParaRPr>
            </a:p>
          </p:txBody>
        </p:sp>
        <p:cxnSp>
          <p:nvCxnSpPr>
            <p:cNvPr id="319" name="Google Shape;319;p19"/>
            <p:cNvCxnSpPr>
              <a:endCxn id="313" idx="0"/>
            </p:cNvCxnSpPr>
            <p:nvPr/>
          </p:nvCxnSpPr>
          <p:spPr>
            <a:xfrm>
              <a:off x="412175" y="3357775"/>
              <a:ext cx="4132800" cy="315300"/>
            </a:xfrm>
            <a:prstGeom prst="straightConnector1">
              <a:avLst/>
            </a:prstGeom>
            <a:noFill/>
            <a:ln cap="flat" cmpd="sng" w="19050">
              <a:solidFill>
                <a:srgbClr val="000000"/>
              </a:solidFill>
              <a:prstDash val="solid"/>
              <a:round/>
              <a:headEnd len="med" w="med" type="none"/>
              <a:tailEnd len="med" w="med" type="none"/>
            </a:ln>
          </p:spPr>
        </p:cxnSp>
        <p:cxnSp>
          <p:nvCxnSpPr>
            <p:cNvPr id="320" name="Google Shape;320;p19"/>
            <p:cNvCxnSpPr>
              <a:stCxn id="313" idx="0"/>
            </p:cNvCxnSpPr>
            <p:nvPr/>
          </p:nvCxnSpPr>
          <p:spPr>
            <a:xfrm flipH="1" rot="10800000">
              <a:off x="4544975" y="3350275"/>
              <a:ext cx="4093500" cy="322800"/>
            </a:xfrm>
            <a:prstGeom prst="straightConnector1">
              <a:avLst/>
            </a:prstGeom>
            <a:noFill/>
            <a:ln cap="flat" cmpd="sng" w="19050">
              <a:solidFill>
                <a:srgbClr val="000000"/>
              </a:solidFill>
              <a:prstDash val="solid"/>
              <a:round/>
              <a:headEnd len="med" w="med" type="none"/>
              <a:tailEnd len="med" w="med" type="none"/>
            </a:ln>
          </p:spPr>
        </p:cxnSp>
        <p:sp>
          <p:nvSpPr>
            <p:cNvPr id="321" name="Google Shape;321;p19"/>
            <p:cNvSpPr txBox="1"/>
            <p:nvPr/>
          </p:nvSpPr>
          <p:spPr>
            <a:xfrm>
              <a:off x="3033875" y="3673075"/>
              <a:ext cx="3022200" cy="3630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Zone 2: Europe, Africa, Middle East</a:t>
              </a:r>
              <a:endParaRPr>
                <a:latin typeface="Proxima Nova"/>
                <a:ea typeface="Proxima Nova"/>
                <a:cs typeface="Proxima Nova"/>
                <a:sym typeface="Proxima Nova"/>
              </a:endParaRPr>
            </a:p>
          </p:txBody>
        </p:sp>
      </p:grpSp>
      <p:grpSp>
        <p:nvGrpSpPr>
          <p:cNvPr id="322" name="Google Shape;322;p19"/>
          <p:cNvGrpSpPr/>
          <p:nvPr/>
        </p:nvGrpSpPr>
        <p:grpSpPr>
          <a:xfrm>
            <a:off x="2013673" y="2390250"/>
            <a:ext cx="5113876" cy="367850"/>
            <a:chOff x="2013673" y="2390250"/>
            <a:chExt cx="5113876" cy="367850"/>
          </a:xfrm>
        </p:grpSpPr>
        <p:sp>
          <p:nvSpPr>
            <p:cNvPr id="323" name="Google Shape;323;p19"/>
            <p:cNvSpPr/>
            <p:nvPr/>
          </p:nvSpPr>
          <p:spPr>
            <a:xfrm>
              <a:off x="3132852" y="2395100"/>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sp>
          <p:nvSpPr>
            <p:cNvPr id="324" name="Google Shape;324;p19"/>
            <p:cNvSpPr/>
            <p:nvPr/>
          </p:nvSpPr>
          <p:spPr>
            <a:xfrm>
              <a:off x="2013673" y="2395091"/>
              <a:ext cx="983400" cy="3630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a:t>
              </a:r>
              <a:endParaRPr b="1"/>
            </a:p>
          </p:txBody>
        </p:sp>
        <p:sp>
          <p:nvSpPr>
            <p:cNvPr id="325" name="Google Shape;325;p19"/>
            <p:cNvSpPr/>
            <p:nvPr/>
          </p:nvSpPr>
          <p:spPr>
            <a:xfrm>
              <a:off x="6144149" y="2395091"/>
              <a:ext cx="983400" cy="3630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a:t>
              </a:r>
              <a:endParaRPr b="1"/>
            </a:p>
          </p:txBody>
        </p:sp>
        <p:sp>
          <p:nvSpPr>
            <p:cNvPr id="326" name="Google Shape;326;p19"/>
            <p:cNvSpPr/>
            <p:nvPr/>
          </p:nvSpPr>
          <p:spPr>
            <a:xfrm>
              <a:off x="4805677" y="2390250"/>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grpSp>
      <p:grpSp>
        <p:nvGrpSpPr>
          <p:cNvPr id="327" name="Google Shape;327;p19"/>
          <p:cNvGrpSpPr/>
          <p:nvPr/>
        </p:nvGrpSpPr>
        <p:grpSpPr>
          <a:xfrm>
            <a:off x="3132852" y="2842350"/>
            <a:ext cx="4956197" cy="390913"/>
            <a:chOff x="3132852" y="2842350"/>
            <a:chExt cx="4956197" cy="390913"/>
          </a:xfrm>
        </p:grpSpPr>
        <p:sp>
          <p:nvSpPr>
            <p:cNvPr id="328" name="Google Shape;328;p19"/>
            <p:cNvSpPr/>
            <p:nvPr/>
          </p:nvSpPr>
          <p:spPr>
            <a:xfrm>
              <a:off x="3132852" y="2842350"/>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sp>
          <p:nvSpPr>
            <p:cNvPr id="329" name="Google Shape;329;p19"/>
            <p:cNvSpPr/>
            <p:nvPr/>
          </p:nvSpPr>
          <p:spPr>
            <a:xfrm>
              <a:off x="6144149" y="2842357"/>
              <a:ext cx="1944900" cy="3630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a:t>
              </a:r>
              <a:endParaRPr b="1"/>
            </a:p>
          </p:txBody>
        </p:sp>
        <p:sp>
          <p:nvSpPr>
            <p:cNvPr id="330" name="Google Shape;330;p19"/>
            <p:cNvSpPr/>
            <p:nvPr/>
          </p:nvSpPr>
          <p:spPr>
            <a:xfrm>
              <a:off x="4805677" y="2870263"/>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grpSp>
      <p:grpSp>
        <p:nvGrpSpPr>
          <p:cNvPr id="331" name="Google Shape;331;p19"/>
          <p:cNvGrpSpPr/>
          <p:nvPr/>
        </p:nvGrpSpPr>
        <p:grpSpPr>
          <a:xfrm>
            <a:off x="1052175" y="1584838"/>
            <a:ext cx="5003902" cy="725988"/>
            <a:chOff x="1052175" y="1584838"/>
            <a:chExt cx="5003902" cy="725988"/>
          </a:xfrm>
        </p:grpSpPr>
        <p:grpSp>
          <p:nvGrpSpPr>
            <p:cNvPr id="332" name="Google Shape;332;p19"/>
            <p:cNvGrpSpPr/>
            <p:nvPr/>
          </p:nvGrpSpPr>
          <p:grpSpPr>
            <a:xfrm>
              <a:off x="1052175" y="1931250"/>
              <a:ext cx="5003902" cy="379575"/>
              <a:chOff x="1052175" y="1931250"/>
              <a:chExt cx="5003902" cy="379575"/>
            </a:xfrm>
          </p:grpSpPr>
          <p:sp>
            <p:nvSpPr>
              <p:cNvPr id="333" name="Google Shape;333;p19"/>
              <p:cNvSpPr/>
              <p:nvPr/>
            </p:nvSpPr>
            <p:spPr>
              <a:xfrm>
                <a:off x="3132852" y="1947825"/>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sp>
            <p:nvSpPr>
              <p:cNvPr id="334" name="Google Shape;334;p19"/>
              <p:cNvSpPr/>
              <p:nvPr/>
            </p:nvSpPr>
            <p:spPr>
              <a:xfrm>
                <a:off x="1052175" y="1947825"/>
                <a:ext cx="1944900" cy="3630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a:t>
                </a:r>
                <a:endParaRPr b="1"/>
              </a:p>
            </p:txBody>
          </p:sp>
          <p:sp>
            <p:nvSpPr>
              <p:cNvPr id="335" name="Google Shape;335;p19"/>
              <p:cNvSpPr/>
              <p:nvPr/>
            </p:nvSpPr>
            <p:spPr>
              <a:xfrm>
                <a:off x="4805677" y="1931250"/>
                <a:ext cx="12504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tutorials</a:t>
                </a:r>
                <a:endParaRPr b="1"/>
              </a:p>
            </p:txBody>
          </p:sp>
        </p:grpSp>
        <p:grpSp>
          <p:nvGrpSpPr>
            <p:cNvPr id="336" name="Google Shape;336;p19"/>
            <p:cNvGrpSpPr/>
            <p:nvPr/>
          </p:nvGrpSpPr>
          <p:grpSpPr>
            <a:xfrm>
              <a:off x="1052175" y="1584838"/>
              <a:ext cx="908100" cy="358800"/>
              <a:chOff x="1052175" y="1584838"/>
              <a:chExt cx="908100" cy="358800"/>
            </a:xfrm>
          </p:grpSpPr>
          <p:cxnSp>
            <p:nvCxnSpPr>
              <p:cNvPr id="337" name="Google Shape;337;p19"/>
              <p:cNvCxnSpPr/>
              <p:nvPr/>
            </p:nvCxnSpPr>
            <p:spPr>
              <a:xfrm>
                <a:off x="1059825" y="1827813"/>
                <a:ext cx="892800" cy="0"/>
              </a:xfrm>
              <a:prstGeom prst="straightConnector1">
                <a:avLst/>
              </a:prstGeom>
              <a:noFill/>
              <a:ln cap="flat" cmpd="sng" w="9525">
                <a:solidFill>
                  <a:srgbClr val="000000"/>
                </a:solidFill>
                <a:prstDash val="solid"/>
                <a:round/>
                <a:headEnd len="med" w="med" type="stealth"/>
                <a:tailEnd len="med" w="med" type="stealth"/>
              </a:ln>
            </p:spPr>
          </p:cxnSp>
          <p:sp>
            <p:nvSpPr>
              <p:cNvPr id="338" name="Google Shape;338;p19"/>
              <p:cNvSpPr txBox="1"/>
              <p:nvPr/>
            </p:nvSpPr>
            <p:spPr>
              <a:xfrm>
                <a:off x="1052175" y="1584838"/>
                <a:ext cx="9081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2 hrs</a:t>
                </a:r>
                <a:endParaRPr sz="900">
                  <a:latin typeface="Proxima Nova"/>
                  <a:ea typeface="Proxima Nova"/>
                  <a:cs typeface="Proxima Nova"/>
                  <a:sym typeface="Proxima Nova"/>
                </a:endParaRPr>
              </a:p>
            </p:txBody>
          </p:sp>
        </p:grpSp>
      </p:grpSp>
      <p:sp>
        <p:nvSpPr>
          <p:cNvPr id="339" name="Google Shape;339;p19"/>
          <p:cNvSpPr txBox="1"/>
          <p:nvPr/>
        </p:nvSpPr>
        <p:spPr>
          <a:xfrm rot="-5400000">
            <a:off x="4010400" y="2085300"/>
            <a:ext cx="1123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break!</a:t>
            </a:r>
            <a:endParaRPr>
              <a:latin typeface="Proxima Nova"/>
              <a:ea typeface="Proxima Nova"/>
              <a:cs typeface="Proxima Nova"/>
              <a:sym typeface="Proxima Nova"/>
            </a:endParaRPr>
          </a:p>
        </p:txBody>
      </p:sp>
      <p:sp>
        <p:nvSpPr>
          <p:cNvPr id="340" name="Google Shape;340;p19"/>
          <p:cNvSpPr/>
          <p:nvPr/>
        </p:nvSpPr>
        <p:spPr>
          <a:xfrm>
            <a:off x="512375" y="1975750"/>
            <a:ext cx="325200" cy="311700"/>
          </a:xfrm>
          <a:prstGeom prst="ellipse">
            <a:avLst/>
          </a:prstGeom>
          <a:solidFill>
            <a:srgbClr val="D5A6BD"/>
          </a:solidFill>
          <a:ln cap="flat" cmpd="sng" w="9525">
            <a:solidFill>
              <a:srgbClr val="741B47"/>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A</a:t>
            </a:r>
            <a:endParaRPr b="1"/>
          </a:p>
        </p:txBody>
      </p:sp>
      <p:sp>
        <p:nvSpPr>
          <p:cNvPr id="341" name="Google Shape;341;p19"/>
          <p:cNvSpPr/>
          <p:nvPr/>
        </p:nvSpPr>
        <p:spPr>
          <a:xfrm>
            <a:off x="512375" y="2415900"/>
            <a:ext cx="325200" cy="311700"/>
          </a:xfrm>
          <a:prstGeom prst="ellipse">
            <a:avLst/>
          </a:prstGeom>
          <a:solidFill>
            <a:srgbClr val="D5A6BD"/>
          </a:solidFill>
          <a:ln cap="flat" cmpd="sng" w="9525">
            <a:solidFill>
              <a:srgbClr val="741B47"/>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B</a:t>
            </a:r>
            <a:endParaRPr b="1"/>
          </a:p>
        </p:txBody>
      </p:sp>
      <p:sp>
        <p:nvSpPr>
          <p:cNvPr id="342" name="Google Shape;342;p19"/>
          <p:cNvSpPr/>
          <p:nvPr/>
        </p:nvSpPr>
        <p:spPr>
          <a:xfrm>
            <a:off x="512375" y="2823200"/>
            <a:ext cx="325200" cy="311700"/>
          </a:xfrm>
          <a:prstGeom prst="ellipse">
            <a:avLst/>
          </a:prstGeom>
          <a:solidFill>
            <a:srgbClr val="D5A6BD"/>
          </a:solidFill>
          <a:ln cap="flat" cmpd="sng" w="9525">
            <a:solidFill>
              <a:srgbClr val="741B47"/>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a:t>
            </a:r>
            <a:endParaRPr b="1"/>
          </a:p>
        </p:txBody>
      </p:sp>
      <p:sp>
        <p:nvSpPr>
          <p:cNvPr id="343" name="Google Shape;343;p19"/>
          <p:cNvSpPr/>
          <p:nvPr/>
        </p:nvSpPr>
        <p:spPr>
          <a:xfrm>
            <a:off x="3067175" y="1849450"/>
            <a:ext cx="3041400" cy="142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44" name="Google Shape;344;p19"/>
          <p:cNvCxnSpPr>
            <a:endCxn id="343" idx="0"/>
          </p:cNvCxnSpPr>
          <p:nvPr/>
        </p:nvCxnSpPr>
        <p:spPr>
          <a:xfrm flipH="1">
            <a:off x="4587875" y="1016350"/>
            <a:ext cx="426300" cy="833100"/>
          </a:xfrm>
          <a:prstGeom prst="straightConnector1">
            <a:avLst/>
          </a:prstGeom>
          <a:noFill/>
          <a:ln cap="flat" cmpd="sng" w="28575">
            <a:solidFill>
              <a:schemeClr val="dk2"/>
            </a:solidFill>
            <a:prstDash val="solid"/>
            <a:round/>
            <a:headEnd len="med" w="med" type="none"/>
            <a:tailEnd len="med" w="med" type="stealth"/>
          </a:ln>
        </p:spPr>
      </p:cxnSp>
      <p:sp>
        <p:nvSpPr>
          <p:cNvPr id="345" name="Google Shape;345;p1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0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day of tutorials</a:t>
            </a:r>
            <a:endParaRPr/>
          </a:p>
        </p:txBody>
      </p:sp>
      <p:sp>
        <p:nvSpPr>
          <p:cNvPr id="1030" name="Google Shape;1030;p10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100" u="sng">
                <a:solidFill>
                  <a:schemeClr val="hlink"/>
                </a:solidFill>
                <a:latin typeface="Arial"/>
                <a:ea typeface="Arial"/>
                <a:cs typeface="Arial"/>
                <a:sym typeface="Arial"/>
                <a:hlinkClick r:id="rId3"/>
              </a:rPr>
              <a:t>https://colab.research.google.com/github/NeuromatchAcademy/course-content/blob/master/tutorials/W2D1_BayesianStatistics/W2D1_Tutorial1.ipynb</a:t>
            </a:r>
            <a:endParaRPr/>
          </a:p>
          <a:p>
            <a:pPr indent="-355600" lvl="0" marL="457200" rtl="0" algn="l">
              <a:spcBef>
                <a:spcPts val="0"/>
              </a:spcBef>
              <a:spcAft>
                <a:spcPts val="0"/>
              </a:spcAft>
              <a:buSzPts val="2000"/>
              <a:buChar char="●"/>
            </a:pPr>
            <a:r>
              <a:rPr lang="en"/>
              <a:t>Intro lecture motivates topic</a:t>
            </a:r>
            <a:endParaRPr/>
          </a:p>
          <a:p>
            <a:pPr indent="-355600" lvl="0" marL="457200" rtl="0" algn="l">
              <a:spcBef>
                <a:spcPts val="0"/>
              </a:spcBef>
              <a:spcAft>
                <a:spcPts val="0"/>
              </a:spcAft>
              <a:buSzPts val="2000"/>
              <a:buChar char="●"/>
            </a:pPr>
            <a:r>
              <a:rPr b="1" lang="en"/>
              <a:t>Tutorials provide hands-on learning in bite sizes</a:t>
            </a:r>
            <a:endParaRPr b="1"/>
          </a:p>
          <a:p>
            <a:pPr indent="-330200" lvl="1" marL="914400" rtl="0" algn="l">
              <a:spcBef>
                <a:spcPts val="0"/>
              </a:spcBef>
              <a:spcAft>
                <a:spcPts val="0"/>
              </a:spcAft>
              <a:buSzPts val="1600"/>
              <a:buChar char="○"/>
            </a:pPr>
            <a:r>
              <a:rPr lang="en"/>
              <a:t>Short videos</a:t>
            </a:r>
            <a:endParaRPr/>
          </a:p>
          <a:p>
            <a:pPr indent="-330200" lvl="1" marL="914400" rtl="0" algn="l">
              <a:spcBef>
                <a:spcPts val="0"/>
              </a:spcBef>
              <a:spcAft>
                <a:spcPts val="0"/>
              </a:spcAft>
              <a:buSzPts val="1600"/>
              <a:buChar char="○"/>
            </a:pPr>
            <a:r>
              <a:rPr lang="en"/>
              <a:t>Small hands-on exercise</a:t>
            </a:r>
            <a:endParaRPr/>
          </a:p>
          <a:p>
            <a:pPr indent="-330200" lvl="1" marL="914400" rtl="0" algn="l">
              <a:spcBef>
                <a:spcPts val="0"/>
              </a:spcBef>
              <a:spcAft>
                <a:spcPts val="0"/>
              </a:spcAft>
              <a:buSzPts val="1600"/>
              <a:buChar char="○"/>
            </a:pPr>
            <a:r>
              <a:rPr lang="en"/>
              <a:t>Repeat! </a:t>
            </a:r>
            <a:endParaRPr/>
          </a:p>
          <a:p>
            <a:pPr indent="-355600" lvl="0" marL="457200" rtl="0" algn="l">
              <a:spcBef>
                <a:spcPts val="0"/>
              </a:spcBef>
              <a:spcAft>
                <a:spcPts val="0"/>
              </a:spcAft>
              <a:buSzPts val="2000"/>
              <a:buChar char="●"/>
            </a:pPr>
            <a:r>
              <a:rPr lang="en"/>
              <a:t>Discussion allows in-pod consolidation</a:t>
            </a:r>
            <a:endParaRPr/>
          </a:p>
          <a:p>
            <a:pPr indent="-355600" lvl="0" marL="457200" rtl="0" algn="l">
              <a:spcBef>
                <a:spcPts val="0"/>
              </a:spcBef>
              <a:spcAft>
                <a:spcPts val="0"/>
              </a:spcAft>
              <a:buSzPts val="2000"/>
              <a:buChar char="●"/>
            </a:pPr>
            <a:r>
              <a:rPr lang="en"/>
              <a:t>Outro + Q&amp;A provide outlook</a:t>
            </a:r>
            <a:endParaRPr/>
          </a:p>
          <a:p>
            <a:pPr indent="-330200" lvl="1" marL="914400" rtl="0" algn="l">
              <a:spcBef>
                <a:spcPts val="0"/>
              </a:spcBef>
              <a:spcAft>
                <a:spcPts val="0"/>
              </a:spcAft>
              <a:buSzPts val="1600"/>
              <a:buChar char="○"/>
            </a:pPr>
            <a:r>
              <a:rPr lang="en"/>
              <a:t>See big picture and ask questions about whole day...</a:t>
            </a:r>
            <a:endParaRPr/>
          </a:p>
        </p:txBody>
      </p:sp>
      <p:sp>
        <p:nvSpPr>
          <p:cNvPr id="1031" name="Google Shape;1031;p10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1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a:t>
            </a:r>
            <a:r>
              <a:rPr lang="en" sz="2500"/>
              <a:t>ow should students work together on tutorials?</a:t>
            </a:r>
            <a:endParaRPr sz="2500"/>
          </a:p>
        </p:txBody>
      </p:sp>
      <p:sp>
        <p:nvSpPr>
          <p:cNvPr id="1037" name="Google Shape;1037;p11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 </a:t>
            </a:r>
            <a:r>
              <a:rPr b="1" lang="en"/>
              <a:t>Peer Programming</a:t>
            </a:r>
            <a:r>
              <a:rPr lang="en"/>
              <a:t>: Two (or more) programmers working and/or learning together on the same computer / workstation</a:t>
            </a:r>
            <a:endParaRPr/>
          </a:p>
          <a:p>
            <a:pPr indent="-330200" lvl="1" marL="914400" rtl="0" algn="l">
              <a:spcBef>
                <a:spcPts val="0"/>
              </a:spcBef>
              <a:spcAft>
                <a:spcPts val="0"/>
              </a:spcAft>
              <a:buSzPts val="1600"/>
              <a:buChar char="○"/>
            </a:pPr>
            <a:r>
              <a:rPr lang="en" sz="1100" u="sng">
                <a:solidFill>
                  <a:schemeClr val="hlink"/>
                </a:solidFill>
                <a:latin typeface="Arial"/>
                <a:ea typeface="Arial"/>
                <a:cs typeface="Arial"/>
                <a:sym typeface="Arial"/>
                <a:hlinkClick r:id="rId3"/>
              </a:rPr>
              <a:t>https://www.codefellows.org/blog/peer-programming-5-reasons-learning-in-a-group-beats-studying-on-your-own/</a:t>
            </a:r>
            <a:br>
              <a:rPr lang="en"/>
            </a:br>
            <a:endParaRPr/>
          </a:p>
          <a:p>
            <a:pPr indent="-355600" lvl="0" marL="457200" rtl="0" algn="l">
              <a:spcBef>
                <a:spcPts val="0"/>
              </a:spcBef>
              <a:spcAft>
                <a:spcPts val="0"/>
              </a:spcAft>
              <a:buSzPts val="2000"/>
              <a:buChar char="●"/>
            </a:pPr>
            <a:r>
              <a:rPr lang="en"/>
              <a:t>We are going to implement a slightly modified version of Peer Programming -- More on this in a minute…</a:t>
            </a:r>
            <a:br>
              <a:rPr i="1" lang="en"/>
            </a:br>
            <a:endParaRPr i="1"/>
          </a:p>
          <a:p>
            <a:pPr indent="-355600" lvl="0" marL="457200" rtl="0" algn="l">
              <a:spcBef>
                <a:spcPts val="0"/>
              </a:spcBef>
              <a:spcAft>
                <a:spcPts val="0"/>
              </a:spcAft>
              <a:buSzPts val="2000"/>
              <a:buChar char="●"/>
            </a:pPr>
            <a:r>
              <a:rPr lang="en"/>
              <a:t>What are the benefits of Peer Programming?</a:t>
            </a:r>
            <a:endParaRPr/>
          </a:p>
        </p:txBody>
      </p:sp>
      <p:sp>
        <p:nvSpPr>
          <p:cNvPr id="1038" name="Google Shape;1038;p11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1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Peer Programming</a:t>
            </a:r>
            <a:endParaRPr sz="2500"/>
          </a:p>
        </p:txBody>
      </p:sp>
      <p:sp>
        <p:nvSpPr>
          <p:cNvPr id="1044" name="Google Shape;1044;p11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Significant evidence to support peer programming in the </a:t>
            </a:r>
            <a:endParaRPr sz="1800"/>
          </a:p>
          <a:p>
            <a:pPr indent="0" lvl="0" marL="457200" rtl="0" algn="l">
              <a:spcBef>
                <a:spcPts val="0"/>
              </a:spcBef>
              <a:spcAft>
                <a:spcPts val="0"/>
              </a:spcAft>
              <a:buNone/>
            </a:pPr>
            <a:r>
              <a:rPr lang="en" sz="1800"/>
              <a:t>classroom and workplace.</a:t>
            </a:r>
            <a:endParaRPr sz="1800"/>
          </a:p>
          <a:p>
            <a:pPr indent="-342900" lvl="0" marL="457200" rtl="0" algn="l">
              <a:spcBef>
                <a:spcPts val="0"/>
              </a:spcBef>
              <a:spcAft>
                <a:spcPts val="0"/>
              </a:spcAft>
              <a:buSzPts val="1800"/>
              <a:buChar char="●"/>
            </a:pPr>
            <a:r>
              <a:rPr lang="en" sz="1800"/>
              <a:t>It will jumpstart small group discussions and pod relationship building.</a:t>
            </a:r>
            <a:endParaRPr sz="1800"/>
          </a:p>
          <a:p>
            <a:pPr indent="-355600" lvl="0" marL="457200" rtl="0" algn="l">
              <a:spcBef>
                <a:spcPts val="0"/>
              </a:spcBef>
              <a:spcAft>
                <a:spcPts val="0"/>
              </a:spcAft>
              <a:buSzPts val="2000"/>
              <a:buChar char="●"/>
            </a:pPr>
            <a:r>
              <a:rPr lang="en" sz="1800"/>
              <a:t>Key results from one study: </a:t>
            </a:r>
            <a:r>
              <a:rPr lang="en" sz="900" u="sng">
                <a:solidFill>
                  <a:schemeClr val="accent5"/>
                </a:solidFill>
                <a:latin typeface="Arial"/>
                <a:ea typeface="Arial"/>
                <a:cs typeface="Arial"/>
                <a:sym typeface="Arial"/>
                <a:hlinkClick r:id="rId3"/>
              </a:rPr>
              <a:t>https://collaboration.csc.ncsu.edu/laurie/Papers/XPSardinia.PDF</a:t>
            </a:r>
            <a:endParaRPr sz="1800"/>
          </a:p>
          <a:p>
            <a:pPr indent="-323850" lvl="1" marL="914400" rtl="0" algn="l">
              <a:spcBef>
                <a:spcPts val="0"/>
              </a:spcBef>
              <a:spcAft>
                <a:spcPts val="0"/>
              </a:spcAft>
              <a:buSzPts val="1500"/>
              <a:buChar char="○"/>
            </a:pPr>
            <a:r>
              <a:rPr lang="en" sz="1500"/>
              <a:t>Many mistakes get caught as they are being typed </a:t>
            </a:r>
            <a:endParaRPr sz="1500"/>
          </a:p>
          <a:p>
            <a:pPr indent="-323850" lvl="1" marL="914400" rtl="0" algn="l">
              <a:spcBef>
                <a:spcPts val="0"/>
              </a:spcBef>
              <a:spcAft>
                <a:spcPts val="0"/>
              </a:spcAft>
              <a:buSzPts val="1500"/>
              <a:buChar char="○"/>
            </a:pPr>
            <a:r>
              <a:rPr lang="en" sz="1500"/>
              <a:t>The designs are better and code length shorter (ongoing brainstorming); · </a:t>
            </a:r>
            <a:endParaRPr sz="1500"/>
          </a:p>
          <a:p>
            <a:pPr indent="-323850" lvl="1" marL="914400" rtl="0" algn="l">
              <a:spcBef>
                <a:spcPts val="0"/>
              </a:spcBef>
              <a:spcAft>
                <a:spcPts val="0"/>
              </a:spcAft>
              <a:buSzPts val="1500"/>
              <a:buChar char="○"/>
            </a:pPr>
            <a:r>
              <a:rPr lang="en" sz="1500"/>
              <a:t>The team solves problems faster; </a:t>
            </a:r>
            <a:endParaRPr sz="1500"/>
          </a:p>
          <a:p>
            <a:pPr indent="-323850" lvl="1" marL="914400" rtl="0" algn="l">
              <a:spcBef>
                <a:spcPts val="0"/>
              </a:spcBef>
              <a:spcAft>
                <a:spcPts val="0"/>
              </a:spcAft>
              <a:buSzPts val="1500"/>
              <a:buChar char="○"/>
            </a:pPr>
            <a:r>
              <a:rPr lang="en" sz="1500"/>
              <a:t>The people learn significantly more, about the concepts and programming</a:t>
            </a:r>
            <a:endParaRPr sz="1500"/>
          </a:p>
          <a:p>
            <a:pPr indent="-323850" lvl="1" marL="914400" rtl="0" algn="l">
              <a:spcBef>
                <a:spcPts val="0"/>
              </a:spcBef>
              <a:spcAft>
                <a:spcPts val="0"/>
              </a:spcAft>
              <a:buSzPts val="1500"/>
              <a:buChar char="○"/>
            </a:pPr>
            <a:r>
              <a:rPr lang="en" sz="1500"/>
              <a:t>the people learn to work together and talk more often together, giving better information flow and team dynamics; </a:t>
            </a:r>
            <a:endParaRPr sz="1500"/>
          </a:p>
          <a:p>
            <a:pPr indent="-323850" lvl="1" marL="914400" rtl="0" algn="l">
              <a:spcBef>
                <a:spcPts val="0"/>
              </a:spcBef>
              <a:spcAft>
                <a:spcPts val="0"/>
              </a:spcAft>
              <a:buSzPts val="1500"/>
              <a:buChar char="○"/>
            </a:pPr>
            <a:r>
              <a:rPr lang="en" sz="1500"/>
              <a:t>people enjoy their work more.</a:t>
            </a:r>
            <a:endParaRPr sz="1500"/>
          </a:p>
        </p:txBody>
      </p:sp>
      <p:sp>
        <p:nvSpPr>
          <p:cNvPr id="1045" name="Google Shape;1045;p11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1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should students work together on tutorials?</a:t>
            </a:r>
            <a:endParaRPr sz="2500"/>
          </a:p>
          <a:p>
            <a:pPr indent="0" lvl="0" marL="0" rtl="0" algn="l">
              <a:spcBef>
                <a:spcPts val="0"/>
              </a:spcBef>
              <a:spcAft>
                <a:spcPts val="0"/>
              </a:spcAft>
              <a:buNone/>
            </a:pPr>
            <a:r>
              <a:t/>
            </a:r>
            <a:endParaRPr sz="2500">
              <a:solidFill>
                <a:srgbClr val="000000"/>
              </a:solidFill>
              <a:latin typeface="Arial"/>
              <a:ea typeface="Arial"/>
              <a:cs typeface="Arial"/>
              <a:sym typeface="Arial"/>
            </a:endParaRPr>
          </a:p>
        </p:txBody>
      </p:sp>
      <p:sp>
        <p:nvSpPr>
          <p:cNvPr id="1051" name="Google Shape;1051;p11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GUIDE: </a:t>
            </a:r>
            <a:r>
              <a:rPr lang="en" sz="1150">
                <a:solidFill>
                  <a:schemeClr val="hlink"/>
                </a:solidFill>
                <a:highlight>
                  <a:srgbClr val="F8F8F8"/>
                </a:highlight>
                <a:uFill>
                  <a:noFill/>
                </a:uFill>
                <a:latin typeface="Arial"/>
                <a:ea typeface="Arial"/>
                <a:cs typeface="Arial"/>
                <a:sym typeface="Arial"/>
                <a:hlinkClick r:id="rId3"/>
              </a:rPr>
              <a:t>https://docs.google.com/document/d/1znLhHKgC_TAia4vRTxQSV3-FV49W8ctBAT-Serex1Vc/edit?usp=sharing</a:t>
            </a:r>
            <a:endParaRPr/>
          </a:p>
          <a:p>
            <a:pPr indent="-355600" lvl="0" marL="457200" rtl="0" algn="l">
              <a:spcBef>
                <a:spcPts val="0"/>
              </a:spcBef>
              <a:spcAft>
                <a:spcPts val="0"/>
              </a:spcAft>
              <a:buSzPts val="2000"/>
              <a:buAutoNum type="arabicPeriod"/>
            </a:pPr>
            <a:r>
              <a:rPr lang="en"/>
              <a:t>Students work in breakout rooms with groups of 3-5 during tutorials.</a:t>
            </a:r>
            <a:endParaRPr/>
          </a:p>
          <a:p>
            <a:pPr indent="-355600" lvl="0" marL="457200" rtl="0" algn="l">
              <a:spcBef>
                <a:spcPts val="0"/>
              </a:spcBef>
              <a:spcAft>
                <a:spcPts val="0"/>
              </a:spcAft>
              <a:buSzPts val="2000"/>
              <a:buAutoNum type="arabicPeriod"/>
            </a:pPr>
            <a:r>
              <a:rPr lang="en"/>
              <a:t>Students: start work on an exercise section individually</a:t>
            </a:r>
            <a:endParaRPr/>
          </a:p>
          <a:p>
            <a:pPr indent="-330200" lvl="1" marL="914400" rtl="0" algn="l">
              <a:spcBef>
                <a:spcPts val="0"/>
              </a:spcBef>
              <a:spcAft>
                <a:spcPts val="0"/>
              </a:spcAft>
              <a:buSzPts val="1600"/>
              <a:buChar char="○"/>
            </a:pPr>
            <a:r>
              <a:rPr lang="en"/>
              <a:t>Watch the necessary videos, read through the material get started on </a:t>
            </a:r>
            <a:r>
              <a:rPr lang="en"/>
              <a:t>the programming exercise.</a:t>
            </a:r>
            <a:endParaRPr/>
          </a:p>
          <a:p>
            <a:pPr indent="-330200" lvl="1" marL="914400" rtl="0" algn="l">
              <a:spcBef>
                <a:spcPts val="0"/>
              </a:spcBef>
              <a:spcAft>
                <a:spcPts val="0"/>
              </a:spcAft>
              <a:buSzPts val="1600"/>
              <a:buChar char="○"/>
            </a:pPr>
            <a:r>
              <a:rPr lang="en"/>
              <a:t>It’s about “giving it a go”, not about finishing it or understanding it completely.</a:t>
            </a:r>
            <a:endParaRPr/>
          </a:p>
          <a:p>
            <a:pPr indent="-355600" lvl="0" marL="457200" rtl="0" algn="l">
              <a:spcBef>
                <a:spcPts val="0"/>
              </a:spcBef>
              <a:spcAft>
                <a:spcPts val="0"/>
              </a:spcAft>
              <a:buSzPts val="2000"/>
              <a:buAutoNum type="arabicPeriod"/>
            </a:pPr>
            <a:r>
              <a:rPr lang="en"/>
              <a:t>During this individual period:</a:t>
            </a:r>
            <a:endParaRPr/>
          </a:p>
          <a:p>
            <a:pPr indent="-330200" lvl="1" marL="914400" rtl="0" algn="l">
              <a:spcBef>
                <a:spcPts val="0"/>
              </a:spcBef>
              <a:spcAft>
                <a:spcPts val="0"/>
              </a:spcAft>
              <a:buSzPts val="1600"/>
              <a:buChar char="○"/>
            </a:pPr>
            <a:r>
              <a:rPr lang="en"/>
              <a:t>Direct students turn off their microphone and video.  </a:t>
            </a:r>
            <a:endParaRPr/>
          </a:p>
          <a:p>
            <a:pPr indent="-330200" lvl="1" marL="914400" rtl="0" algn="l">
              <a:spcBef>
                <a:spcPts val="0"/>
              </a:spcBef>
              <a:spcAft>
                <a:spcPts val="0"/>
              </a:spcAft>
              <a:buSzPts val="1600"/>
              <a:buChar char="○"/>
            </a:pPr>
            <a:r>
              <a:rPr lang="en"/>
              <a:t>Remind them of the caption options and the ability to change video speed</a:t>
            </a:r>
            <a:endParaRPr/>
          </a:p>
          <a:p>
            <a:pPr indent="-330200" lvl="1" marL="914400" rtl="0" algn="l">
              <a:spcBef>
                <a:spcPts val="0"/>
              </a:spcBef>
              <a:spcAft>
                <a:spcPts val="0"/>
              </a:spcAft>
              <a:buSzPts val="1600"/>
              <a:buChar char="○"/>
            </a:pPr>
            <a:r>
              <a:rPr lang="en"/>
              <a:t>Turn their video back, leaving their mic off in order to signal that they are ready to work together again.</a:t>
            </a:r>
            <a:endParaRPr/>
          </a:p>
        </p:txBody>
      </p:sp>
      <p:sp>
        <p:nvSpPr>
          <p:cNvPr id="1052" name="Google Shape;1052;p11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should students work together on tutorials?</a:t>
            </a:r>
            <a:endParaRPr sz="2500"/>
          </a:p>
          <a:p>
            <a:pPr indent="0" lvl="0" marL="0" rtl="0" algn="l">
              <a:spcBef>
                <a:spcPts val="0"/>
              </a:spcBef>
              <a:spcAft>
                <a:spcPts val="0"/>
              </a:spcAft>
              <a:buNone/>
            </a:pPr>
            <a:r>
              <a:t/>
            </a:r>
            <a:endParaRPr sz="2500">
              <a:solidFill>
                <a:srgbClr val="000000"/>
              </a:solidFill>
              <a:latin typeface="Arial"/>
              <a:ea typeface="Arial"/>
              <a:cs typeface="Arial"/>
              <a:sym typeface="Arial"/>
            </a:endParaRPr>
          </a:p>
        </p:txBody>
      </p:sp>
      <p:sp>
        <p:nvSpPr>
          <p:cNvPr id="1058" name="Google Shape;1058;p11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GUIDE: </a:t>
            </a:r>
            <a:r>
              <a:rPr lang="en" sz="1150">
                <a:solidFill>
                  <a:schemeClr val="hlink"/>
                </a:solidFill>
                <a:highlight>
                  <a:srgbClr val="F8F8F8"/>
                </a:highlight>
                <a:uFill>
                  <a:noFill/>
                </a:uFill>
                <a:latin typeface="Arial"/>
                <a:ea typeface="Arial"/>
                <a:cs typeface="Arial"/>
                <a:sym typeface="Arial"/>
                <a:hlinkClick r:id="rId3"/>
              </a:rPr>
              <a:t>https://docs.google.com/document/d/1znLhHKgC_TAia4vRTxQSV3-FV49W8ctBAT-Serex1Vc/edit?usp=sharing</a:t>
            </a:r>
            <a:endParaRPr/>
          </a:p>
          <a:p>
            <a:pPr indent="-355600" lvl="0" marL="457200" rtl="0" algn="l">
              <a:spcBef>
                <a:spcPts val="0"/>
              </a:spcBef>
              <a:spcAft>
                <a:spcPts val="0"/>
              </a:spcAft>
              <a:buSzPts val="2000"/>
              <a:buAutoNum type="arabicPeriod" startAt="4"/>
            </a:pPr>
            <a:r>
              <a:rPr lang="en" sz="1800"/>
              <a:t>Once the “peer programming” stage begins, someone shares their screen (rotate this role each exercise) and the students and the TA,  start working together on the exercise and through that process will probably talk about some of the following:</a:t>
            </a:r>
            <a:endParaRPr/>
          </a:p>
          <a:p>
            <a:pPr indent="-330200" lvl="1" marL="914400" rtl="0" algn="l">
              <a:spcBef>
                <a:spcPts val="0"/>
              </a:spcBef>
              <a:spcAft>
                <a:spcPts val="0"/>
              </a:spcAft>
              <a:buSzPts val="1600"/>
              <a:buChar char="○"/>
            </a:pPr>
            <a:r>
              <a:rPr lang="en"/>
              <a:t>… the science…</a:t>
            </a:r>
            <a:endParaRPr/>
          </a:p>
          <a:p>
            <a:pPr indent="-330200" lvl="2" marL="1371600" rtl="0" algn="l">
              <a:spcBef>
                <a:spcPts val="0"/>
              </a:spcBef>
              <a:spcAft>
                <a:spcPts val="0"/>
              </a:spcAft>
              <a:buSzPts val="1600"/>
              <a:buChar char="■"/>
            </a:pPr>
            <a:r>
              <a:rPr lang="en"/>
              <a:t>What aspect of the course is being covered by this exercise?</a:t>
            </a:r>
            <a:endParaRPr/>
          </a:p>
          <a:p>
            <a:pPr indent="-330200" lvl="2" marL="1371600" rtl="0" algn="l">
              <a:spcBef>
                <a:spcPts val="0"/>
              </a:spcBef>
              <a:spcAft>
                <a:spcPts val="0"/>
              </a:spcAft>
              <a:buSzPts val="1600"/>
              <a:buChar char="■"/>
            </a:pPr>
            <a:r>
              <a:rPr lang="en"/>
              <a:t>What do we understand about it?</a:t>
            </a:r>
            <a:endParaRPr/>
          </a:p>
          <a:p>
            <a:pPr indent="-330200" lvl="2" marL="1371600" rtl="0" algn="l">
              <a:spcBef>
                <a:spcPts val="0"/>
              </a:spcBef>
              <a:spcAft>
                <a:spcPts val="0"/>
              </a:spcAft>
              <a:buSzPts val="1600"/>
              <a:buChar char="■"/>
            </a:pPr>
            <a:r>
              <a:rPr lang="en"/>
              <a:t>Does anyone have something to contribute to this understanding? </a:t>
            </a:r>
            <a:endParaRPr/>
          </a:p>
        </p:txBody>
      </p:sp>
      <p:sp>
        <p:nvSpPr>
          <p:cNvPr id="1059" name="Google Shape;1059;p11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1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should students work together on tutorials?</a:t>
            </a:r>
            <a:endParaRPr sz="2500"/>
          </a:p>
          <a:p>
            <a:pPr indent="0" lvl="0" marL="0" rtl="0" algn="l">
              <a:spcBef>
                <a:spcPts val="0"/>
              </a:spcBef>
              <a:spcAft>
                <a:spcPts val="0"/>
              </a:spcAft>
              <a:buNone/>
            </a:pPr>
            <a:r>
              <a:t/>
            </a:r>
            <a:endParaRPr sz="2500">
              <a:solidFill>
                <a:srgbClr val="000000"/>
              </a:solidFill>
              <a:latin typeface="Arial"/>
              <a:ea typeface="Arial"/>
              <a:cs typeface="Arial"/>
              <a:sym typeface="Arial"/>
            </a:endParaRPr>
          </a:p>
        </p:txBody>
      </p:sp>
      <p:sp>
        <p:nvSpPr>
          <p:cNvPr id="1065" name="Google Shape;1065;p11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GUIDE: </a:t>
            </a:r>
            <a:r>
              <a:rPr lang="en" sz="1150">
                <a:solidFill>
                  <a:schemeClr val="hlink"/>
                </a:solidFill>
                <a:highlight>
                  <a:srgbClr val="F8F8F8"/>
                </a:highlight>
                <a:uFill>
                  <a:noFill/>
                </a:uFill>
                <a:latin typeface="Arial"/>
                <a:ea typeface="Arial"/>
                <a:cs typeface="Arial"/>
                <a:sym typeface="Arial"/>
                <a:hlinkClick r:id="rId3"/>
              </a:rPr>
              <a:t>https://docs.google.com/document/d/1znLhHKgC_TAia4vRTxQSV3-FV49W8ctBAT-Serex1Vc/edit?usp=sharing</a:t>
            </a:r>
            <a:endParaRPr/>
          </a:p>
          <a:p>
            <a:pPr indent="-355600" lvl="0" marL="457200" rtl="0" algn="l">
              <a:spcBef>
                <a:spcPts val="0"/>
              </a:spcBef>
              <a:spcAft>
                <a:spcPts val="0"/>
              </a:spcAft>
              <a:buSzPts val="2000"/>
              <a:buAutoNum type="arabicPeriod" startAt="4"/>
            </a:pPr>
            <a:r>
              <a:rPr lang="en" sz="1800"/>
              <a:t>Once the “peer programming” stage begins, someone shares their screen (rotate this role each exercise) and the students and the TA,  start working together on the exercise and through that process will probably talk about some of the following:</a:t>
            </a:r>
            <a:endParaRPr/>
          </a:p>
          <a:p>
            <a:pPr indent="-330200" lvl="1" marL="914400" rtl="0" algn="l">
              <a:spcBef>
                <a:spcPts val="0"/>
              </a:spcBef>
              <a:spcAft>
                <a:spcPts val="0"/>
              </a:spcAft>
              <a:buSzPts val="1600"/>
              <a:buChar char="○"/>
            </a:pPr>
            <a:r>
              <a:rPr lang="en"/>
              <a:t>...the actual code…</a:t>
            </a:r>
            <a:endParaRPr/>
          </a:p>
          <a:p>
            <a:pPr indent="-330200" lvl="2" marL="1371600" rtl="0" algn="l">
              <a:spcBef>
                <a:spcPts val="0"/>
              </a:spcBef>
              <a:spcAft>
                <a:spcPts val="0"/>
              </a:spcAft>
              <a:buSzPts val="1600"/>
              <a:buChar char="■"/>
            </a:pPr>
            <a:r>
              <a:rPr lang="en"/>
              <a:t>Were there any misunderstandings? Are we stuck on something?</a:t>
            </a:r>
            <a:endParaRPr/>
          </a:p>
          <a:p>
            <a:pPr indent="-330200" lvl="2" marL="1371600" rtl="0" algn="l">
              <a:spcBef>
                <a:spcPts val="0"/>
              </a:spcBef>
              <a:spcAft>
                <a:spcPts val="0"/>
              </a:spcAft>
              <a:buSzPts val="1600"/>
              <a:buChar char="■"/>
            </a:pPr>
            <a:r>
              <a:rPr lang="en"/>
              <a:t>If the group is mostly not done, we work together to solve the exercise.</a:t>
            </a:r>
            <a:endParaRPr/>
          </a:p>
          <a:p>
            <a:pPr indent="-330200" lvl="2" marL="1371600" rtl="0" algn="l">
              <a:spcBef>
                <a:spcPts val="0"/>
              </a:spcBef>
              <a:spcAft>
                <a:spcPts val="0"/>
              </a:spcAft>
              <a:buSzPts val="1600"/>
              <a:buChar char="■"/>
            </a:pPr>
            <a:r>
              <a:rPr lang="en"/>
              <a:t>If someone wasn't able to do it, can we help them understand/complete it? </a:t>
            </a:r>
            <a:endParaRPr/>
          </a:p>
        </p:txBody>
      </p:sp>
      <p:sp>
        <p:nvSpPr>
          <p:cNvPr id="1066" name="Google Shape;1066;p11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1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should students work together on tutorials?</a:t>
            </a:r>
            <a:endParaRPr sz="2500"/>
          </a:p>
          <a:p>
            <a:pPr indent="0" lvl="0" marL="0" rtl="0" algn="l">
              <a:spcBef>
                <a:spcPts val="0"/>
              </a:spcBef>
              <a:spcAft>
                <a:spcPts val="0"/>
              </a:spcAft>
              <a:buNone/>
            </a:pPr>
            <a:r>
              <a:t/>
            </a:r>
            <a:endParaRPr sz="2500">
              <a:solidFill>
                <a:srgbClr val="000000"/>
              </a:solidFill>
              <a:latin typeface="Arial"/>
              <a:ea typeface="Arial"/>
              <a:cs typeface="Arial"/>
              <a:sym typeface="Arial"/>
            </a:endParaRPr>
          </a:p>
        </p:txBody>
      </p:sp>
      <p:sp>
        <p:nvSpPr>
          <p:cNvPr id="1072" name="Google Shape;1072;p11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GUIDE: </a:t>
            </a:r>
            <a:r>
              <a:rPr lang="en" sz="1150">
                <a:solidFill>
                  <a:schemeClr val="hlink"/>
                </a:solidFill>
                <a:highlight>
                  <a:srgbClr val="F8F8F8"/>
                </a:highlight>
                <a:uFill>
                  <a:noFill/>
                </a:uFill>
                <a:latin typeface="Arial"/>
                <a:ea typeface="Arial"/>
                <a:cs typeface="Arial"/>
                <a:sym typeface="Arial"/>
                <a:hlinkClick r:id="rId3"/>
              </a:rPr>
              <a:t>https://docs.google.com/document/d/1znLhHKgC_TAia4vRTxQSV3-FV49W8ctBAT-Serex1Vc/edit?usp=sharing</a:t>
            </a:r>
            <a:endParaRPr/>
          </a:p>
          <a:p>
            <a:pPr indent="-355600" lvl="0" marL="457200" rtl="0" algn="l">
              <a:spcBef>
                <a:spcPts val="0"/>
              </a:spcBef>
              <a:spcAft>
                <a:spcPts val="0"/>
              </a:spcAft>
              <a:buSzPts val="2000"/>
              <a:buAutoNum type="arabicPeriod" startAt="4"/>
            </a:pPr>
            <a:r>
              <a:rPr lang="en" sz="1800"/>
              <a:t>Once the “peer programming” stage begins, someone shares their screen (rotate this role each exercise) and the students and the TA,  start working together on the exercise and through that process will probably talk about some of the following:</a:t>
            </a:r>
            <a:endParaRPr/>
          </a:p>
          <a:p>
            <a:pPr indent="-330200" lvl="1" marL="914400" rtl="0" algn="l">
              <a:spcBef>
                <a:spcPts val="0"/>
              </a:spcBef>
              <a:spcAft>
                <a:spcPts val="0"/>
              </a:spcAft>
              <a:buSzPts val="1600"/>
              <a:buChar char="○"/>
            </a:pPr>
            <a:r>
              <a:rPr lang="en"/>
              <a:t>...and the outputs too…</a:t>
            </a:r>
            <a:endParaRPr/>
          </a:p>
          <a:p>
            <a:pPr indent="-330200" lvl="2" marL="1371600" rtl="0" algn="l">
              <a:spcBef>
                <a:spcPts val="0"/>
              </a:spcBef>
              <a:spcAft>
                <a:spcPts val="0"/>
              </a:spcAft>
              <a:buSzPts val="1600"/>
              <a:buChar char="■"/>
            </a:pPr>
            <a:r>
              <a:rPr lang="en"/>
              <a:t>How do we interpret the results?</a:t>
            </a:r>
            <a:endParaRPr/>
          </a:p>
          <a:p>
            <a:pPr indent="-330200" lvl="2" marL="1371600" rtl="0" algn="l">
              <a:spcBef>
                <a:spcPts val="0"/>
              </a:spcBef>
              <a:spcAft>
                <a:spcPts val="0"/>
              </a:spcAft>
              <a:buSzPts val="1600"/>
              <a:buChar char="■"/>
            </a:pPr>
            <a:r>
              <a:rPr lang="en"/>
              <a:t>What are the results showing us about the subject?</a:t>
            </a:r>
            <a:endParaRPr/>
          </a:p>
          <a:p>
            <a:pPr indent="-330200" lvl="2" marL="1371600" rtl="0" algn="l">
              <a:spcBef>
                <a:spcPts val="0"/>
              </a:spcBef>
              <a:spcAft>
                <a:spcPts val="0"/>
              </a:spcAft>
              <a:buSzPts val="1600"/>
              <a:buChar char="■"/>
            </a:pPr>
            <a:r>
              <a:rPr lang="en"/>
              <a:t>Do they help us understand the material better? </a:t>
            </a:r>
            <a:endParaRPr/>
          </a:p>
          <a:p>
            <a:pPr indent="-330200" lvl="1" marL="914400" rtl="0" algn="l">
              <a:spcBef>
                <a:spcPts val="0"/>
              </a:spcBef>
              <a:spcAft>
                <a:spcPts val="0"/>
              </a:spcAft>
              <a:buSzPts val="1600"/>
              <a:buChar char="○"/>
            </a:pPr>
            <a:r>
              <a:rPr lang="en"/>
              <a:t>This step may take more time for harder exercises or for more interesting discussions. This is perfectly fine.</a:t>
            </a:r>
            <a:endParaRPr/>
          </a:p>
        </p:txBody>
      </p:sp>
      <p:sp>
        <p:nvSpPr>
          <p:cNvPr id="1073" name="Google Shape;1073;p11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1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How should students work together on tutorials?</a:t>
            </a:r>
            <a:endParaRPr sz="2500"/>
          </a:p>
          <a:p>
            <a:pPr indent="0" lvl="0" marL="0" rtl="0" algn="l">
              <a:spcBef>
                <a:spcPts val="0"/>
              </a:spcBef>
              <a:spcAft>
                <a:spcPts val="0"/>
              </a:spcAft>
              <a:buNone/>
            </a:pPr>
            <a:r>
              <a:t/>
            </a:r>
            <a:endParaRPr sz="2500">
              <a:solidFill>
                <a:srgbClr val="000000"/>
              </a:solidFill>
              <a:latin typeface="Arial"/>
              <a:ea typeface="Arial"/>
              <a:cs typeface="Arial"/>
              <a:sym typeface="Arial"/>
            </a:endParaRPr>
          </a:p>
        </p:txBody>
      </p:sp>
      <p:sp>
        <p:nvSpPr>
          <p:cNvPr id="1079" name="Google Shape;1079;p11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GUIDE: </a:t>
            </a:r>
            <a:r>
              <a:rPr lang="en" sz="1150">
                <a:solidFill>
                  <a:schemeClr val="hlink"/>
                </a:solidFill>
                <a:highlight>
                  <a:srgbClr val="F8F8F8"/>
                </a:highlight>
                <a:uFill>
                  <a:noFill/>
                </a:uFill>
                <a:latin typeface="Arial"/>
                <a:ea typeface="Arial"/>
                <a:cs typeface="Arial"/>
                <a:sym typeface="Arial"/>
                <a:hlinkClick r:id="rId3"/>
              </a:rPr>
              <a:t>https://docs.google.com/document/d/1znLhHKgC_TAia4vRTxQSV3-FV49W8ctBAT-Serex1Vc/edit?usp=sharing</a:t>
            </a:r>
            <a:endParaRPr/>
          </a:p>
          <a:p>
            <a:pPr indent="-355600" lvl="0" marL="457200" rtl="0" algn="l">
              <a:spcBef>
                <a:spcPts val="0"/>
              </a:spcBef>
              <a:spcAft>
                <a:spcPts val="0"/>
              </a:spcAft>
              <a:buSzPts val="2000"/>
              <a:buAutoNum type="arabicPeriod" startAt="5"/>
            </a:pPr>
            <a:r>
              <a:rPr lang="en"/>
              <a:t>Move to the next exercise section and repeat this process from step 2.</a:t>
            </a:r>
            <a:endParaRPr/>
          </a:p>
        </p:txBody>
      </p:sp>
      <p:sp>
        <p:nvSpPr>
          <p:cNvPr id="1080" name="Google Shape;1080;p11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1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00000"/>
                </a:solidFill>
              </a:rPr>
              <a:t>Some Disadvantages and things to look out for</a:t>
            </a:r>
            <a:endParaRPr sz="2000">
              <a:solidFill>
                <a:schemeClr val="accent3"/>
              </a:solidFill>
            </a:endParaRPr>
          </a:p>
        </p:txBody>
      </p:sp>
      <p:sp>
        <p:nvSpPr>
          <p:cNvPr id="1086" name="Google Shape;1086;p11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This really requires that students be willing and feel empowered to ask questions when they don’t understand or are stuck.</a:t>
            </a:r>
            <a:endParaRPr/>
          </a:p>
          <a:p>
            <a:pPr indent="-355600" lvl="0" marL="457200" rtl="0" algn="l">
              <a:spcBef>
                <a:spcPts val="0"/>
              </a:spcBef>
              <a:spcAft>
                <a:spcPts val="0"/>
              </a:spcAft>
              <a:buSzPts val="2000"/>
              <a:buChar char="●"/>
            </a:pPr>
            <a:r>
              <a:rPr lang="en"/>
              <a:t>If students are struggling and don’t ask questions, the group will become asynchronous because at the end of the discussion that student will still not have finished the exercise.</a:t>
            </a:r>
            <a:endParaRPr/>
          </a:p>
          <a:p>
            <a:pPr indent="-355600" lvl="0" marL="457200" rtl="0" algn="l">
              <a:spcBef>
                <a:spcPts val="0"/>
              </a:spcBef>
              <a:spcAft>
                <a:spcPts val="0"/>
              </a:spcAft>
              <a:buSzPts val="2000"/>
              <a:buChar char="●"/>
            </a:pPr>
            <a:r>
              <a:rPr lang="en"/>
              <a:t>Other students may feel guilty about this</a:t>
            </a:r>
            <a:endParaRPr/>
          </a:p>
          <a:p>
            <a:pPr indent="-355600" lvl="0" marL="457200" rtl="0" algn="l">
              <a:spcBef>
                <a:spcPts val="0"/>
              </a:spcBef>
              <a:spcAft>
                <a:spcPts val="0"/>
              </a:spcAft>
              <a:buSzPts val="2000"/>
              <a:buChar char="●"/>
            </a:pPr>
            <a:r>
              <a:rPr b="1" lang="en"/>
              <a:t>It is absolutely critical that those with questions feel empowered to ask them; they are not slowing the discussion, they are adding to it.</a:t>
            </a:r>
            <a:endParaRPr b="1"/>
          </a:p>
        </p:txBody>
      </p:sp>
      <p:sp>
        <p:nvSpPr>
          <p:cNvPr id="1087" name="Google Shape;1087;p11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1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Managing Group work</a:t>
            </a:r>
            <a:endParaRPr sz="2500"/>
          </a:p>
        </p:txBody>
      </p:sp>
      <p:sp>
        <p:nvSpPr>
          <p:cNvPr id="1093" name="Google Shape;1093;p11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It’s an important part of the TA’s role to manage group time so that exercises are discussed synchronously</a:t>
            </a:r>
            <a:endParaRPr/>
          </a:p>
          <a:p>
            <a:pPr indent="-330200" lvl="1" marL="914400" rtl="0" algn="l">
              <a:spcBef>
                <a:spcPts val="0"/>
              </a:spcBef>
              <a:spcAft>
                <a:spcPts val="0"/>
              </a:spcAft>
              <a:buSzPts val="1600"/>
              <a:buChar char="○"/>
            </a:pPr>
            <a:r>
              <a:rPr lang="en"/>
              <a:t>Some students may advance at a faster pace, this is ok.</a:t>
            </a:r>
            <a:endParaRPr/>
          </a:p>
          <a:p>
            <a:pPr indent="-330200" lvl="1" marL="914400" rtl="0" algn="l">
              <a:spcBef>
                <a:spcPts val="0"/>
              </a:spcBef>
              <a:spcAft>
                <a:spcPts val="0"/>
              </a:spcAft>
              <a:buSzPts val="1600"/>
              <a:buChar char="○"/>
            </a:pPr>
            <a:r>
              <a:rPr lang="en"/>
              <a:t>They should always come back to the previous ones for group discussion.</a:t>
            </a:r>
            <a:endParaRPr/>
          </a:p>
          <a:p>
            <a:pPr indent="-355600" lvl="0" marL="457200" rtl="0" algn="l">
              <a:spcBef>
                <a:spcPts val="0"/>
              </a:spcBef>
              <a:spcAft>
                <a:spcPts val="0"/>
              </a:spcAft>
              <a:buSzPts val="2000"/>
              <a:buChar char="●"/>
            </a:pPr>
            <a:r>
              <a:rPr lang="en"/>
              <a:t>Encourage everyone to speak, ask questions and share their answers</a:t>
            </a:r>
            <a:endParaRPr/>
          </a:p>
          <a:p>
            <a:pPr indent="-330200" lvl="1" marL="914400" rtl="0" algn="l">
              <a:spcBef>
                <a:spcPts val="0"/>
              </a:spcBef>
              <a:spcAft>
                <a:spcPts val="0"/>
              </a:spcAft>
              <a:buSzPts val="1600"/>
              <a:buChar char="○"/>
            </a:pPr>
            <a:r>
              <a:rPr lang="en"/>
              <a:t>Discussing wrong solutions is also valuable and can help everyone to learn.</a:t>
            </a:r>
            <a:endParaRPr/>
          </a:p>
          <a:p>
            <a:pPr indent="-330200" lvl="1" marL="914400" rtl="0" algn="l">
              <a:spcBef>
                <a:spcPts val="0"/>
              </a:spcBef>
              <a:spcAft>
                <a:spcPts val="0"/>
              </a:spcAft>
              <a:buSzPts val="1600"/>
              <a:buChar char="○"/>
            </a:pPr>
            <a:r>
              <a:rPr lang="en"/>
              <a:t>Can be a fruitful experience both for the student receiving feedback and for the rest of the group.</a:t>
            </a:r>
            <a:endParaRPr/>
          </a:p>
          <a:p>
            <a:pPr indent="-330200" lvl="1" marL="914400" rtl="0" algn="l">
              <a:spcBef>
                <a:spcPts val="0"/>
              </a:spcBef>
              <a:spcAft>
                <a:spcPts val="0"/>
              </a:spcAft>
              <a:buSzPts val="1600"/>
              <a:buChar char="○"/>
            </a:pPr>
            <a:r>
              <a:rPr lang="en"/>
              <a:t>Feedback should be provided respectfully and positively.</a:t>
            </a:r>
            <a:endParaRPr/>
          </a:p>
        </p:txBody>
      </p:sp>
      <p:sp>
        <p:nvSpPr>
          <p:cNvPr id="1094" name="Google Shape;1094;p11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office hours</a:t>
            </a:r>
            <a:endParaRPr/>
          </a:p>
        </p:txBody>
      </p:sp>
      <p:sp>
        <p:nvSpPr>
          <p:cNvPr id="351" name="Google Shape;351;p2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52" name="Google Shape;352;p2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20"/>
          <p:cNvPicPr preferRelativeResize="0"/>
          <p:nvPr/>
        </p:nvPicPr>
        <p:blipFill>
          <a:blip r:embed="rId3">
            <a:alphaModFix/>
          </a:blip>
          <a:stretch>
            <a:fillRect/>
          </a:stretch>
        </p:blipFill>
        <p:spPr>
          <a:xfrm>
            <a:off x="17325" y="0"/>
            <a:ext cx="7287152" cy="4201799"/>
          </a:xfrm>
          <a:prstGeom prst="rect">
            <a:avLst/>
          </a:prstGeom>
          <a:noFill/>
          <a:ln>
            <a:noFill/>
          </a:ln>
        </p:spPr>
      </p:pic>
      <p:sp>
        <p:nvSpPr>
          <p:cNvPr id="354" name="Google Shape;354;p20"/>
          <p:cNvSpPr txBox="1"/>
          <p:nvPr/>
        </p:nvSpPr>
        <p:spPr>
          <a:xfrm>
            <a:off x="379400" y="4532375"/>
            <a:ext cx="8472300" cy="476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000" u="sng">
                <a:solidFill>
                  <a:srgbClr val="1155CC"/>
                </a:solidFill>
                <a:hlinkClick r:id="rId4"/>
              </a:rPr>
              <a:t>https://colab.research.google.com/drive/1IfyXSrOwWtkEu5o9PYVwY6zbQ_9PGd8g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1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T</a:t>
            </a:r>
            <a:r>
              <a:rPr b="1" lang="en" sz="2500"/>
              <a:t>iming is critical</a:t>
            </a:r>
            <a:endParaRPr b="1" sz="2500"/>
          </a:p>
        </p:txBody>
      </p:sp>
      <p:sp>
        <p:nvSpPr>
          <p:cNvPr id="1100" name="Google Shape;1100;p11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Before the day starts, make a note of how long you expect the “individual period” to take for each exercise.</a:t>
            </a:r>
            <a:endParaRPr/>
          </a:p>
          <a:p>
            <a:pPr indent="-330200" lvl="1" marL="914400" rtl="0" algn="l">
              <a:spcBef>
                <a:spcPts val="0"/>
              </a:spcBef>
              <a:spcAft>
                <a:spcPts val="0"/>
              </a:spcAft>
              <a:buSzPts val="1600"/>
              <a:buChar char="○"/>
            </a:pPr>
            <a:r>
              <a:rPr lang="en"/>
              <a:t>The length of the nano-video-lectures + the reading (135 words per minute is a conservative estimate) + time to get started on the exercise.</a:t>
            </a:r>
            <a:endParaRPr/>
          </a:p>
          <a:p>
            <a:pPr indent="-330200" lvl="1" marL="914400" rtl="0" algn="l">
              <a:spcBef>
                <a:spcPts val="0"/>
              </a:spcBef>
              <a:spcAft>
                <a:spcPts val="0"/>
              </a:spcAft>
              <a:buSzPts val="1600"/>
              <a:buChar char="○"/>
            </a:pPr>
            <a:r>
              <a:rPr lang="en"/>
              <a:t>Try to balance it to leave enough time for the peer work.</a:t>
            </a:r>
            <a:endParaRPr/>
          </a:p>
          <a:p>
            <a:pPr indent="-355600" lvl="0" marL="457200" rtl="0" algn="l">
              <a:spcBef>
                <a:spcPts val="0"/>
              </a:spcBef>
              <a:spcAft>
                <a:spcPts val="0"/>
              </a:spcAft>
              <a:buSzPts val="2000"/>
              <a:buChar char="●"/>
            </a:pPr>
            <a:r>
              <a:rPr lang="en"/>
              <a:t>This will be your guide.</a:t>
            </a:r>
            <a:endParaRPr/>
          </a:p>
          <a:p>
            <a:pPr indent="-330200" lvl="1" marL="914400" rtl="0" algn="l">
              <a:spcBef>
                <a:spcPts val="0"/>
              </a:spcBef>
              <a:spcAft>
                <a:spcPts val="0"/>
              </a:spcAft>
              <a:buSzPts val="1600"/>
              <a:buChar char="○"/>
            </a:pPr>
            <a:r>
              <a:rPr lang="en"/>
              <a:t>You will then monitor and let the students know when they should have begun the “peer programming” part of the exercise section  </a:t>
            </a:r>
            <a:endParaRPr/>
          </a:p>
          <a:p>
            <a:pPr indent="-330200" lvl="1" marL="914400" rtl="0" algn="l">
              <a:spcBef>
                <a:spcPts val="0"/>
              </a:spcBef>
              <a:spcAft>
                <a:spcPts val="0"/>
              </a:spcAft>
              <a:buSzPts val="1600"/>
              <a:buChar char="○"/>
            </a:pPr>
            <a:r>
              <a:rPr lang="en"/>
              <a:t>They are always welcome to the peer work early</a:t>
            </a:r>
            <a:endParaRPr/>
          </a:p>
        </p:txBody>
      </p:sp>
      <p:sp>
        <p:nvSpPr>
          <p:cNvPr id="1101" name="Google Shape;1101;p11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2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Managing Student Time</a:t>
            </a:r>
            <a:endParaRPr sz="2500"/>
          </a:p>
        </p:txBody>
      </p:sp>
      <p:sp>
        <p:nvSpPr>
          <p:cNvPr id="1107" name="Google Shape;1107;p12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should focus on the main tutorial materials!</a:t>
            </a:r>
            <a:endParaRPr/>
          </a:p>
          <a:p>
            <a:pPr indent="-355600" lvl="0" marL="457200" rtl="0" algn="l">
              <a:spcBef>
                <a:spcPts val="0"/>
              </a:spcBef>
              <a:spcAft>
                <a:spcPts val="0"/>
              </a:spcAft>
              <a:buSzPts val="2000"/>
              <a:buChar char="●"/>
            </a:pPr>
            <a:r>
              <a:rPr lang="en"/>
              <a:t>Tutorials might contain a lot of additional information</a:t>
            </a:r>
            <a:endParaRPr/>
          </a:p>
          <a:p>
            <a:pPr indent="-330200" lvl="1" marL="914400" rtl="0" algn="l">
              <a:spcBef>
                <a:spcPts val="0"/>
              </a:spcBef>
              <a:spcAft>
                <a:spcPts val="0"/>
              </a:spcAft>
              <a:buSzPts val="1600"/>
              <a:buChar char="○"/>
            </a:pPr>
            <a:r>
              <a:rPr lang="en"/>
              <a:t>Links to papers</a:t>
            </a:r>
            <a:endParaRPr/>
          </a:p>
          <a:p>
            <a:pPr indent="-330200" lvl="1" marL="914400" rtl="0" algn="l">
              <a:spcBef>
                <a:spcPts val="0"/>
              </a:spcBef>
              <a:spcAft>
                <a:spcPts val="0"/>
              </a:spcAft>
              <a:buSzPts val="1600"/>
              <a:buChar char="○"/>
            </a:pPr>
            <a:r>
              <a:rPr lang="en"/>
              <a:t>Additional exercises → only to be done if finished before time runs out</a:t>
            </a:r>
            <a:endParaRPr/>
          </a:p>
          <a:p>
            <a:pPr indent="-330200" lvl="1" marL="914400" rtl="0" algn="l">
              <a:spcBef>
                <a:spcPts val="0"/>
              </a:spcBef>
              <a:spcAft>
                <a:spcPts val="0"/>
              </a:spcAft>
              <a:buSzPts val="1600"/>
              <a:buChar char="○"/>
            </a:pPr>
            <a:r>
              <a:rPr lang="en"/>
              <a:t>These are for reference and hopefully for future learning on their own time.</a:t>
            </a:r>
            <a:endParaRPr/>
          </a:p>
          <a:p>
            <a:pPr indent="-355600" lvl="0" marL="457200" rtl="0" algn="l">
              <a:spcBef>
                <a:spcPts val="0"/>
              </a:spcBef>
              <a:spcAft>
                <a:spcPts val="0"/>
              </a:spcAft>
              <a:buSzPts val="2000"/>
              <a:buChar char="●"/>
            </a:pPr>
            <a:r>
              <a:rPr lang="en"/>
              <a:t>Don’t read Python package documentations unless explicitly indicated</a:t>
            </a:r>
            <a:endParaRPr/>
          </a:p>
          <a:p>
            <a:pPr indent="-330200" lvl="1" marL="914400" rtl="0" algn="l">
              <a:spcBef>
                <a:spcPts val="0"/>
              </a:spcBef>
              <a:spcAft>
                <a:spcPts val="0"/>
              </a:spcAft>
              <a:buSzPts val="1600"/>
              <a:buChar char="○"/>
            </a:pPr>
            <a:r>
              <a:rPr lang="en"/>
              <a:t>Otherwise students will quickly run out of time!</a:t>
            </a:r>
            <a:endParaRPr/>
          </a:p>
          <a:p>
            <a:pPr indent="0" lvl="0" marL="457200" rtl="0" algn="l">
              <a:spcBef>
                <a:spcPts val="1600"/>
              </a:spcBef>
              <a:spcAft>
                <a:spcPts val="1600"/>
              </a:spcAft>
              <a:buNone/>
            </a:pPr>
            <a:r>
              <a:t/>
            </a:r>
            <a:endParaRPr/>
          </a:p>
        </p:txBody>
      </p:sp>
      <p:sp>
        <p:nvSpPr>
          <p:cNvPr id="1108" name="Google Shape;1108;p12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2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What should I tell my students about all this?</a:t>
            </a:r>
            <a:endParaRPr sz="2500"/>
          </a:p>
        </p:txBody>
      </p:sp>
      <p:sp>
        <p:nvSpPr>
          <p:cNvPr id="1114" name="Google Shape;1114;p12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Explain to the process for working together</a:t>
            </a:r>
            <a:r>
              <a:rPr lang="en"/>
              <a:t> during your first meeting </a:t>
            </a:r>
            <a:endParaRPr/>
          </a:p>
          <a:p>
            <a:pPr indent="-330200" lvl="1" marL="914400" rtl="0" algn="l">
              <a:spcBef>
                <a:spcPts val="0"/>
              </a:spcBef>
              <a:spcAft>
                <a:spcPts val="0"/>
              </a:spcAft>
              <a:buSzPts val="1600"/>
              <a:buChar char="○"/>
            </a:pPr>
            <a:r>
              <a:rPr lang="en"/>
              <a:t>During the keynote slot on the first day.</a:t>
            </a:r>
            <a:endParaRPr/>
          </a:p>
          <a:p>
            <a:pPr indent="-355600" lvl="0" marL="457200" rtl="0" algn="l">
              <a:spcBef>
                <a:spcPts val="0"/>
              </a:spcBef>
              <a:spcAft>
                <a:spcPts val="0"/>
              </a:spcAft>
              <a:buSzPts val="2000"/>
              <a:buChar char="●"/>
            </a:pPr>
            <a:r>
              <a:rPr lang="en"/>
              <a:t>Make it very clear that this is just a basic structure, and that it can be adapted / changed based on group needs.</a:t>
            </a:r>
            <a:endParaRPr/>
          </a:p>
          <a:p>
            <a:pPr indent="-355600" lvl="0" marL="457200" rtl="0" algn="l">
              <a:spcBef>
                <a:spcPts val="0"/>
              </a:spcBef>
              <a:spcAft>
                <a:spcPts val="0"/>
              </a:spcAft>
              <a:buSzPts val="2000"/>
              <a:buChar char="●"/>
            </a:pPr>
            <a:r>
              <a:rPr lang="en"/>
              <a:t>You might also provide the following slide in this slide deck as a cheat sheet for the “peer programming” stage.</a:t>
            </a:r>
            <a:endParaRPr/>
          </a:p>
          <a:p>
            <a:pPr indent="-330200" lvl="1" marL="914400" rtl="0" algn="l">
              <a:spcBef>
                <a:spcPts val="0"/>
              </a:spcBef>
              <a:spcAft>
                <a:spcPts val="0"/>
              </a:spcAft>
              <a:buSzPts val="1600"/>
              <a:buChar char="○"/>
            </a:pPr>
            <a:r>
              <a:rPr lang="en"/>
              <a:t>Emphasize that they may not do every part of this for every exercise.</a:t>
            </a:r>
            <a:endParaRPr/>
          </a:p>
        </p:txBody>
      </p:sp>
      <p:sp>
        <p:nvSpPr>
          <p:cNvPr id="1115" name="Google Shape;1115;p12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22"/>
          <p:cNvSpPr txBox="1"/>
          <p:nvPr>
            <p:ph idx="4294967295"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Peer Programming Stage Cheat Sheet</a:t>
            </a:r>
            <a:endParaRPr sz="2500"/>
          </a:p>
        </p:txBody>
      </p:sp>
      <p:sp>
        <p:nvSpPr>
          <p:cNvPr id="1121" name="Google Shape;1121;p122"/>
          <p:cNvSpPr txBox="1"/>
          <p:nvPr>
            <p:ph idx="4294967295" type="body"/>
          </p:nvPr>
        </p:nvSpPr>
        <p:spPr>
          <a:xfrm>
            <a:off x="311700" y="500300"/>
            <a:ext cx="8520600" cy="40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“peer programming” stage begins, someone shares their screen (rotate this role each exercise) and the students and the TA,  start working together on the exercise and through that process will probably talk about some of the following:</a:t>
            </a:r>
            <a:endParaRPr/>
          </a:p>
          <a:p>
            <a:pPr indent="-317500" lvl="1" marL="914400" rtl="0" algn="l">
              <a:spcBef>
                <a:spcPts val="0"/>
              </a:spcBef>
              <a:spcAft>
                <a:spcPts val="0"/>
              </a:spcAft>
              <a:buSzPts val="1400"/>
              <a:buChar char="○"/>
            </a:pPr>
            <a:r>
              <a:rPr lang="en"/>
              <a:t>…</a:t>
            </a:r>
            <a:r>
              <a:rPr lang="en" sz="1600"/>
              <a:t> the science…</a:t>
            </a:r>
            <a:endParaRPr sz="1600"/>
          </a:p>
          <a:p>
            <a:pPr indent="-330200" lvl="2" marL="1371600" rtl="0" algn="l">
              <a:spcBef>
                <a:spcPts val="0"/>
              </a:spcBef>
              <a:spcAft>
                <a:spcPts val="0"/>
              </a:spcAft>
              <a:buSzPts val="1600"/>
              <a:buChar char="■"/>
            </a:pPr>
            <a:r>
              <a:rPr lang="en" sz="1600"/>
              <a:t>What aspect of the course is being covered by this exercise?</a:t>
            </a:r>
            <a:endParaRPr sz="1600"/>
          </a:p>
          <a:p>
            <a:pPr indent="-330200" lvl="2" marL="1371600" rtl="0" algn="l">
              <a:spcBef>
                <a:spcPts val="0"/>
              </a:spcBef>
              <a:spcAft>
                <a:spcPts val="0"/>
              </a:spcAft>
              <a:buSzPts val="1600"/>
              <a:buChar char="■"/>
            </a:pPr>
            <a:r>
              <a:rPr lang="en" sz="1600"/>
              <a:t>What do we understand about it?</a:t>
            </a:r>
            <a:endParaRPr sz="1600"/>
          </a:p>
          <a:p>
            <a:pPr indent="-330200" lvl="2" marL="1371600" rtl="0" algn="l">
              <a:spcBef>
                <a:spcPts val="0"/>
              </a:spcBef>
              <a:spcAft>
                <a:spcPts val="0"/>
              </a:spcAft>
              <a:buSzPts val="1600"/>
              <a:buChar char="■"/>
            </a:pPr>
            <a:r>
              <a:rPr lang="en" sz="1600"/>
              <a:t>Does anyone have something to contribute to this understanding? </a:t>
            </a:r>
            <a:endParaRPr sz="1600"/>
          </a:p>
          <a:p>
            <a:pPr indent="-330200" lvl="1" marL="914400" rtl="0" algn="l">
              <a:spcBef>
                <a:spcPts val="0"/>
              </a:spcBef>
              <a:spcAft>
                <a:spcPts val="0"/>
              </a:spcAft>
              <a:buSzPts val="1600"/>
              <a:buChar char="○"/>
            </a:pPr>
            <a:r>
              <a:rPr lang="en" sz="1600"/>
              <a:t>...the actual code…</a:t>
            </a:r>
            <a:endParaRPr sz="1600"/>
          </a:p>
          <a:p>
            <a:pPr indent="-330200" lvl="2" marL="1371600" rtl="0" algn="l">
              <a:spcBef>
                <a:spcPts val="0"/>
              </a:spcBef>
              <a:spcAft>
                <a:spcPts val="0"/>
              </a:spcAft>
              <a:buSzPts val="1600"/>
              <a:buChar char="■"/>
            </a:pPr>
            <a:r>
              <a:rPr lang="en" sz="1600"/>
              <a:t>Were there any misunderstandings? Are we stuck on something?</a:t>
            </a:r>
            <a:endParaRPr sz="1600"/>
          </a:p>
          <a:p>
            <a:pPr indent="-330200" lvl="2" marL="1371600" rtl="0" algn="l">
              <a:spcBef>
                <a:spcPts val="0"/>
              </a:spcBef>
              <a:spcAft>
                <a:spcPts val="0"/>
              </a:spcAft>
              <a:buSzPts val="1600"/>
              <a:buChar char="■"/>
            </a:pPr>
            <a:r>
              <a:rPr lang="en" sz="1600"/>
              <a:t>If the group is mostly not done, we work together to solve the exercise.</a:t>
            </a:r>
            <a:endParaRPr sz="1600"/>
          </a:p>
          <a:p>
            <a:pPr indent="-330200" lvl="2" marL="1371600" rtl="0" algn="l">
              <a:spcBef>
                <a:spcPts val="0"/>
              </a:spcBef>
              <a:spcAft>
                <a:spcPts val="0"/>
              </a:spcAft>
              <a:buSzPts val="1600"/>
              <a:buChar char="■"/>
            </a:pPr>
            <a:r>
              <a:rPr lang="en" sz="1600"/>
              <a:t>If someone wasn't able to do it, can we help them understand/complete it? </a:t>
            </a:r>
            <a:endParaRPr/>
          </a:p>
          <a:p>
            <a:pPr indent="-330200" lvl="1" marL="914400" rtl="0" algn="l">
              <a:spcBef>
                <a:spcPts val="0"/>
              </a:spcBef>
              <a:spcAft>
                <a:spcPts val="0"/>
              </a:spcAft>
              <a:buSzPts val="1600"/>
              <a:buChar char="○"/>
            </a:pPr>
            <a:r>
              <a:rPr lang="en" sz="1600"/>
              <a:t>...and the outputs too…</a:t>
            </a:r>
            <a:endParaRPr sz="1600"/>
          </a:p>
          <a:p>
            <a:pPr indent="-330200" lvl="2" marL="1371600" rtl="0" algn="l">
              <a:spcBef>
                <a:spcPts val="0"/>
              </a:spcBef>
              <a:spcAft>
                <a:spcPts val="0"/>
              </a:spcAft>
              <a:buSzPts val="1600"/>
              <a:buChar char="■"/>
            </a:pPr>
            <a:r>
              <a:rPr lang="en" sz="1600"/>
              <a:t>How do we interpret the results?</a:t>
            </a:r>
            <a:endParaRPr sz="1600"/>
          </a:p>
          <a:p>
            <a:pPr indent="-330200" lvl="2" marL="1371600" rtl="0" algn="l">
              <a:spcBef>
                <a:spcPts val="0"/>
              </a:spcBef>
              <a:spcAft>
                <a:spcPts val="0"/>
              </a:spcAft>
              <a:buSzPts val="1600"/>
              <a:buChar char="■"/>
            </a:pPr>
            <a:r>
              <a:rPr lang="en" sz="1600"/>
              <a:t>What are the results showing us about the subject?</a:t>
            </a:r>
            <a:endParaRPr sz="1600"/>
          </a:p>
          <a:p>
            <a:pPr indent="-330200" lvl="2" marL="1371600" rtl="0" algn="l">
              <a:spcBef>
                <a:spcPts val="0"/>
              </a:spcBef>
              <a:spcAft>
                <a:spcPts val="0"/>
              </a:spcAft>
              <a:buSzPts val="1600"/>
              <a:buChar char="■"/>
            </a:pPr>
            <a:r>
              <a:rPr lang="en" sz="1600"/>
              <a:t>Do they help us understand the material better? </a:t>
            </a:r>
            <a:endParaRPr/>
          </a:p>
        </p:txBody>
      </p:sp>
      <p:sp>
        <p:nvSpPr>
          <p:cNvPr id="1122" name="Google Shape;1122;p122"/>
          <p:cNvSpPr txBox="1"/>
          <p:nvPr>
            <p:ph idx="12" type="sldNum"/>
          </p:nvPr>
        </p:nvSpPr>
        <p:spPr>
          <a:xfrm>
            <a:off x="8472450" y="4821325"/>
            <a:ext cx="548700" cy="33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2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Some Final Practical Advice</a:t>
            </a:r>
            <a:endParaRPr sz="2500"/>
          </a:p>
        </p:txBody>
      </p:sp>
      <p:sp>
        <p:nvSpPr>
          <p:cNvPr id="1128" name="Google Shape;1128;p12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Have students pause the notifications on their computer if they can. (Note that some may need to leave them on for personal/family reasons).</a:t>
            </a:r>
            <a:endParaRPr/>
          </a:p>
          <a:p>
            <a:pPr indent="-355600" lvl="0" marL="457200" rtl="0" algn="l">
              <a:spcBef>
                <a:spcPts val="0"/>
              </a:spcBef>
              <a:spcAft>
                <a:spcPts val="0"/>
              </a:spcAft>
              <a:buSzPts val="2000"/>
              <a:buChar char="●"/>
            </a:pPr>
            <a:r>
              <a:rPr lang="en"/>
              <a:t>Have students share only one application (their browser) - this will allow them to retain privacy (we won’t see their notifications). </a:t>
            </a:r>
            <a:endParaRPr/>
          </a:p>
          <a:p>
            <a:pPr indent="-355600" lvl="0" marL="457200" rtl="0" algn="l">
              <a:spcBef>
                <a:spcPts val="0"/>
              </a:spcBef>
              <a:spcAft>
                <a:spcPts val="0"/>
              </a:spcAft>
              <a:buClr>
                <a:srgbClr val="FF0000"/>
              </a:buClr>
              <a:buSzPts val="2000"/>
              <a:buChar char="●"/>
            </a:pPr>
            <a:r>
              <a:rPr b="1" i="1" lang="en">
                <a:solidFill>
                  <a:srgbClr val="FF0000"/>
                </a:solidFill>
              </a:rPr>
              <a:t>You are NOT allowed to create breakout rooms with only 2 students.</a:t>
            </a:r>
            <a:endParaRPr/>
          </a:p>
        </p:txBody>
      </p:sp>
      <p:sp>
        <p:nvSpPr>
          <p:cNvPr id="1129" name="Google Shape;1129;p12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4"/>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a:t>
            </a:r>
            <a:endParaRPr/>
          </a:p>
          <a:p>
            <a:pPr indent="0" lvl="0" marL="0" rtl="0" algn="l">
              <a:spcBef>
                <a:spcPts val="0"/>
              </a:spcBef>
              <a:spcAft>
                <a:spcPts val="0"/>
              </a:spcAft>
              <a:buNone/>
            </a:pPr>
            <a:r>
              <a:rPr lang="en"/>
              <a:t>Tech Stack in Practice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2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in Practice Checklist - Zoom</a:t>
            </a:r>
            <a:endParaRPr/>
          </a:p>
        </p:txBody>
      </p:sp>
      <p:sp>
        <p:nvSpPr>
          <p:cNvPr id="1140" name="Google Shape;1140;p12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Everyone will take turns being the zoom host</a:t>
            </a:r>
            <a:endParaRPr sz="1900"/>
          </a:p>
          <a:p>
            <a:pPr indent="-323850" lvl="1" marL="914400" rtl="0" algn="l">
              <a:spcBef>
                <a:spcPts val="0"/>
              </a:spcBef>
              <a:spcAft>
                <a:spcPts val="0"/>
              </a:spcAft>
              <a:buSzPts val="1500"/>
              <a:buChar char="○"/>
            </a:pPr>
            <a:r>
              <a:rPr lang="en" sz="1500"/>
              <a:t>Share your screen, sharing only a single application</a:t>
            </a:r>
            <a:endParaRPr sz="1500"/>
          </a:p>
          <a:p>
            <a:pPr indent="-323850" lvl="1" marL="914400" rtl="0" algn="l">
              <a:spcBef>
                <a:spcPts val="0"/>
              </a:spcBef>
              <a:spcAft>
                <a:spcPts val="0"/>
              </a:spcAft>
              <a:buSzPts val="1500"/>
              <a:buChar char="○"/>
            </a:pPr>
            <a:r>
              <a:rPr lang="en" sz="1500"/>
              <a:t>Put the group into 2 breakout rooms</a:t>
            </a:r>
            <a:endParaRPr sz="1500"/>
          </a:p>
          <a:p>
            <a:pPr indent="-323850" lvl="1" marL="914400" rtl="0" algn="l">
              <a:spcBef>
                <a:spcPts val="0"/>
              </a:spcBef>
              <a:spcAft>
                <a:spcPts val="0"/>
              </a:spcAft>
              <a:buSzPts val="1500"/>
              <a:buChar char="○"/>
            </a:pPr>
            <a:r>
              <a:rPr lang="en" sz="1500"/>
              <a:t>Broadcast a message to the breakout rooms</a:t>
            </a:r>
            <a:endParaRPr sz="1500"/>
          </a:p>
          <a:p>
            <a:pPr indent="-323850" lvl="1" marL="914400" rtl="0" algn="l">
              <a:spcBef>
                <a:spcPts val="0"/>
              </a:spcBef>
              <a:spcAft>
                <a:spcPts val="0"/>
              </a:spcAft>
              <a:buSzPts val="1500"/>
              <a:buChar char="○"/>
            </a:pPr>
            <a:r>
              <a:rPr lang="en" sz="1500"/>
              <a:t>Before you leave the first breakout room, ask one of the participants to hit the ask for help button a minute or so after you’ve left.</a:t>
            </a:r>
            <a:endParaRPr sz="1500"/>
          </a:p>
          <a:p>
            <a:pPr indent="-323850" lvl="1" marL="914400" rtl="0" algn="l">
              <a:spcBef>
                <a:spcPts val="0"/>
              </a:spcBef>
              <a:spcAft>
                <a:spcPts val="0"/>
              </a:spcAft>
              <a:buSzPts val="1500"/>
              <a:buChar char="○"/>
            </a:pPr>
            <a:r>
              <a:rPr lang="en" sz="1500"/>
              <a:t>Visit each of the breakout rooms.</a:t>
            </a:r>
            <a:endParaRPr sz="1500"/>
          </a:p>
          <a:p>
            <a:pPr indent="-323850" lvl="1" marL="914400" rtl="0" algn="l">
              <a:spcBef>
                <a:spcPts val="0"/>
              </a:spcBef>
              <a:spcAft>
                <a:spcPts val="0"/>
              </a:spcAft>
              <a:buSzPts val="1500"/>
              <a:buChar char="○"/>
            </a:pPr>
            <a:r>
              <a:rPr lang="en" sz="1500"/>
              <a:t>Exchange a person between breakout rooms</a:t>
            </a:r>
            <a:endParaRPr sz="1500"/>
          </a:p>
          <a:p>
            <a:pPr indent="-323850" lvl="1" marL="914400" rtl="0" algn="l">
              <a:spcBef>
                <a:spcPts val="0"/>
              </a:spcBef>
              <a:spcAft>
                <a:spcPts val="0"/>
              </a:spcAft>
              <a:buSzPts val="1500"/>
              <a:buChar char="○"/>
            </a:pPr>
            <a:r>
              <a:rPr lang="en" sz="1500"/>
              <a:t>Close the breakout rooms</a:t>
            </a:r>
            <a:endParaRPr sz="1500"/>
          </a:p>
          <a:p>
            <a:pPr indent="-323850" lvl="1" marL="914400" rtl="0" algn="l">
              <a:spcBef>
                <a:spcPts val="0"/>
              </a:spcBef>
              <a:spcAft>
                <a:spcPts val="0"/>
              </a:spcAft>
              <a:buSzPts val="1500"/>
              <a:buChar char="○"/>
            </a:pPr>
            <a:r>
              <a:rPr lang="en" sz="1500"/>
              <a:t>Know how to re-open the same breakout rooms</a:t>
            </a:r>
            <a:endParaRPr sz="1500"/>
          </a:p>
          <a:p>
            <a:pPr indent="-355600" lvl="0" marL="457200" rtl="0" algn="l">
              <a:spcBef>
                <a:spcPts val="0"/>
              </a:spcBef>
              <a:spcAft>
                <a:spcPts val="0"/>
              </a:spcAft>
              <a:buSzPts val="2000"/>
              <a:buChar char="●"/>
            </a:pPr>
            <a:r>
              <a:rPr lang="en" sz="1900"/>
              <a:t>More functionality you might want to know: </a:t>
            </a:r>
            <a:r>
              <a:rPr lang="en" sz="1000" u="sng">
                <a:solidFill>
                  <a:schemeClr val="hlink"/>
                </a:solidFill>
                <a:latin typeface="Arial"/>
                <a:ea typeface="Arial"/>
                <a:cs typeface="Arial"/>
                <a:sym typeface="Arial"/>
                <a:hlinkClick r:id="rId3"/>
              </a:rPr>
              <a:t>https://support.zoom.us/hc/en-us/articles/201362603-Host-and-co-host-controls-in-a-meeting</a:t>
            </a:r>
            <a:endParaRPr sz="1900"/>
          </a:p>
        </p:txBody>
      </p:sp>
      <p:sp>
        <p:nvSpPr>
          <p:cNvPr id="1141" name="Google Shape;1141;p12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2" name="Google Shape;1142;p125"/>
          <p:cNvPicPr preferRelativeResize="0"/>
          <p:nvPr/>
        </p:nvPicPr>
        <p:blipFill>
          <a:blip r:embed="rId4">
            <a:alphaModFix/>
          </a:blip>
          <a:stretch>
            <a:fillRect/>
          </a:stretch>
        </p:blipFill>
        <p:spPr>
          <a:xfrm>
            <a:off x="0" y="0"/>
            <a:ext cx="915240" cy="4450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in Practice Checklist - Dingtalk [CHINA]</a:t>
            </a:r>
            <a:endParaRPr/>
          </a:p>
        </p:txBody>
      </p:sp>
      <p:sp>
        <p:nvSpPr>
          <p:cNvPr id="1148" name="Google Shape;1148;p12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900"/>
              <a:t>Guide:</a:t>
            </a:r>
            <a:r>
              <a:rPr lang="en" sz="1900" u="sng">
                <a:solidFill>
                  <a:schemeClr val="hlink"/>
                </a:solidFill>
                <a:hlinkClick r:id="rId3"/>
              </a:rPr>
              <a:t>https://docs.google.com/document/d/1lN5f1bzoXpFR6FUMRzJQz1kZlNO_5PxN2sFS3F-pvMI/edit</a:t>
            </a:r>
            <a:br>
              <a:rPr lang="en" sz="1900"/>
            </a:br>
            <a:endParaRPr sz="1900"/>
          </a:p>
          <a:p>
            <a:pPr indent="-355600" lvl="0" marL="457200" rtl="0" algn="l">
              <a:spcBef>
                <a:spcPts val="0"/>
              </a:spcBef>
              <a:spcAft>
                <a:spcPts val="0"/>
              </a:spcAft>
              <a:buSzPts val="2000"/>
              <a:buChar char="●"/>
            </a:pPr>
            <a:r>
              <a:rPr lang="en" sz="1900"/>
              <a:t>Spend some time becoming familiar with dingtalk’s different functions</a:t>
            </a:r>
            <a:endParaRPr sz="1900"/>
          </a:p>
          <a:p>
            <a:pPr indent="-355600" lvl="0" marL="457200" rtl="0" algn="l">
              <a:spcBef>
                <a:spcPts val="0"/>
              </a:spcBef>
              <a:spcAft>
                <a:spcPts val="0"/>
              </a:spcAft>
              <a:buSzPts val="2000"/>
              <a:buChar char="●"/>
            </a:pPr>
            <a:r>
              <a:rPr lang="en" sz="1900"/>
              <a:t>Share your screen, sharing only a single application</a:t>
            </a:r>
            <a:endParaRPr sz="1900"/>
          </a:p>
          <a:p>
            <a:pPr indent="-355600" lvl="0" marL="457200" rtl="0" algn="l">
              <a:spcBef>
                <a:spcPts val="0"/>
              </a:spcBef>
              <a:spcAft>
                <a:spcPts val="0"/>
              </a:spcAft>
              <a:buSzPts val="2000"/>
              <a:buChar char="●"/>
            </a:pPr>
            <a:r>
              <a:rPr lang="en" sz="1900"/>
              <a:t>Navigate between multiple meeting #s</a:t>
            </a:r>
            <a:endParaRPr sz="1900"/>
          </a:p>
          <a:p>
            <a:pPr indent="-349250" lvl="0" marL="457200" rtl="0" algn="l">
              <a:spcBef>
                <a:spcPts val="0"/>
              </a:spcBef>
              <a:spcAft>
                <a:spcPts val="0"/>
              </a:spcAft>
              <a:buSzPts val="1900"/>
              <a:buChar char="●"/>
            </a:pPr>
            <a:r>
              <a:rPr lang="en" sz="1900"/>
              <a:t>Use the dingtalk whiteboard</a:t>
            </a:r>
            <a:endParaRPr sz="1900"/>
          </a:p>
        </p:txBody>
      </p:sp>
      <p:sp>
        <p:nvSpPr>
          <p:cNvPr id="1149" name="Google Shape;1149;p12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0" name="Google Shape;1150;p126"/>
          <p:cNvPicPr preferRelativeResize="0"/>
          <p:nvPr/>
        </p:nvPicPr>
        <p:blipFill>
          <a:blip r:embed="rId4">
            <a:alphaModFix/>
          </a:blip>
          <a:stretch>
            <a:fillRect/>
          </a:stretch>
        </p:blipFill>
        <p:spPr>
          <a:xfrm>
            <a:off x="0" y="0"/>
            <a:ext cx="915240" cy="445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2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in Practice Checklist - Neurostars</a:t>
            </a:r>
            <a:endParaRPr/>
          </a:p>
        </p:txBody>
      </p:sp>
      <p:sp>
        <p:nvSpPr>
          <p:cNvPr id="1156" name="Google Shape;1156;p12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Make an introductory post on Neurostars</a:t>
            </a:r>
            <a:endParaRPr sz="1900"/>
          </a:p>
          <a:p>
            <a:pPr indent="-330200" lvl="1" marL="914400" rtl="0" algn="l">
              <a:spcBef>
                <a:spcPts val="0"/>
              </a:spcBef>
              <a:spcAft>
                <a:spcPts val="0"/>
              </a:spcAft>
              <a:buSzPts val="1600"/>
              <a:buChar char="○"/>
            </a:pPr>
            <a:r>
              <a:rPr lang="en" sz="1500"/>
              <a:t>e.g.: </a:t>
            </a:r>
            <a:r>
              <a:rPr lang="en" sz="1000">
                <a:solidFill>
                  <a:srgbClr val="000000"/>
                </a:solidFill>
                <a:latin typeface="Arial"/>
                <a:ea typeface="Arial"/>
                <a:cs typeface="Arial"/>
                <a:sym typeface="Arial"/>
              </a:rPr>
              <a:t>Hi,</a:t>
            </a:r>
            <a:br>
              <a:rPr lang="en" sz="1000">
                <a:solidFill>
                  <a:srgbClr val="000000"/>
                </a:solidFill>
                <a:latin typeface="Arial"/>
                <a:ea typeface="Arial"/>
                <a:cs typeface="Arial"/>
                <a:sym typeface="Arial"/>
              </a:rPr>
            </a:br>
            <a:br>
              <a:rPr lang="en" sz="300">
                <a:solidFill>
                  <a:srgbClr val="000000"/>
                </a:solidFill>
                <a:latin typeface="Arial"/>
                <a:ea typeface="Arial"/>
                <a:cs typeface="Arial"/>
                <a:sym typeface="Arial"/>
              </a:rPr>
            </a:br>
            <a:r>
              <a:rPr lang="en" sz="1000">
                <a:solidFill>
                  <a:srgbClr val="000000"/>
                </a:solidFill>
                <a:latin typeface="Arial"/>
                <a:ea typeface="Arial"/>
                <a:cs typeface="Arial"/>
                <a:sym typeface="Arial"/>
              </a:rPr>
              <a:t>This is the space that will be used for messages within our pod, to organize Zoom meetings for the tutorials, and for within-pod discussions. I’d encourage you to introduce yourself in 2-3 lines here, by replying to this message, that way we can start getting to know each other. Like this:</a:t>
            </a:r>
            <a:br>
              <a:rPr lang="en" sz="1000">
                <a:solidFill>
                  <a:srgbClr val="000000"/>
                </a:solidFill>
                <a:latin typeface="Arial"/>
                <a:ea typeface="Arial"/>
                <a:cs typeface="Arial"/>
                <a:sym typeface="Arial"/>
              </a:rPr>
            </a:br>
            <a:r>
              <a:rPr lang="en" sz="1000">
                <a:solidFill>
                  <a:srgbClr val="000000"/>
                </a:solidFill>
                <a:latin typeface="Arial"/>
                <a:ea typeface="Arial"/>
                <a:cs typeface="Arial"/>
                <a:sym typeface="Arial"/>
              </a:rPr>
              <a:t>I am a [#th year PhD student] in [AFFILIATION]. I am very much interested in the question of [TOPICS OF RESEARCH]. In my spare time I enjoy [HOBBIES].</a:t>
            </a:r>
            <a:br>
              <a:rPr lang="en" sz="1000">
                <a:solidFill>
                  <a:srgbClr val="000000"/>
                </a:solidFill>
                <a:latin typeface="Arial"/>
                <a:ea typeface="Arial"/>
                <a:cs typeface="Arial"/>
                <a:sym typeface="Arial"/>
              </a:rPr>
            </a:br>
            <a:br>
              <a:rPr lang="en" sz="300">
                <a:solidFill>
                  <a:srgbClr val="000000"/>
                </a:solidFill>
                <a:latin typeface="Arial"/>
                <a:ea typeface="Arial"/>
                <a:cs typeface="Arial"/>
                <a:sym typeface="Arial"/>
              </a:rPr>
            </a:br>
            <a:r>
              <a:rPr lang="en" sz="1000">
                <a:solidFill>
                  <a:srgbClr val="000000"/>
                </a:solidFill>
                <a:latin typeface="Arial"/>
                <a:ea typeface="Arial"/>
                <a:cs typeface="Arial"/>
                <a:sym typeface="Arial"/>
              </a:rPr>
              <a:t>Our pod name is [pod-###-name-name]. We are in time-slot [123-ABC]. The 1st tutorial session in our pod will be from [00:00] to [00:00] UTC and the 2nd session will be from [00:00] to [00:00] UTC. You can use this link to see the timing of other events for our time-slot: </a:t>
            </a:r>
            <a:r>
              <a:rPr lang="en" sz="1000" u="sng">
                <a:solidFill>
                  <a:srgbClr val="1155CC"/>
                </a:solidFill>
                <a:latin typeface="Arial"/>
                <a:ea typeface="Arial"/>
                <a:cs typeface="Arial"/>
                <a:sym typeface="Arial"/>
                <a:hlinkClick r:id="rId3"/>
              </a:rPr>
              <a:t>https://colab.research.google.com/drive/1IfyXSrOwWtkEu5o9PYVwY6zbQ_9PGd8g</a:t>
            </a:r>
            <a:br>
              <a:rPr lang="en" sz="1000">
                <a:solidFill>
                  <a:srgbClr val="000000"/>
                </a:solidFill>
                <a:latin typeface="Arial"/>
                <a:ea typeface="Arial"/>
                <a:cs typeface="Arial"/>
                <a:sym typeface="Arial"/>
              </a:rPr>
            </a:br>
            <a:br>
              <a:rPr lang="en" sz="300">
                <a:solidFill>
                  <a:srgbClr val="000000"/>
                </a:solidFill>
                <a:latin typeface="Arial"/>
                <a:ea typeface="Arial"/>
                <a:cs typeface="Arial"/>
                <a:sym typeface="Arial"/>
              </a:rPr>
            </a:br>
            <a:r>
              <a:rPr lang="en" sz="1000">
                <a:solidFill>
                  <a:srgbClr val="000000"/>
                </a:solidFill>
                <a:latin typeface="Arial"/>
                <a:ea typeface="Arial"/>
                <a:cs typeface="Arial"/>
                <a:sym typeface="Arial"/>
              </a:rPr>
              <a:t>Cheers!</a:t>
            </a:r>
            <a:endParaRPr sz="1500"/>
          </a:p>
          <a:p>
            <a:pPr indent="-349250" lvl="0" marL="457200" rtl="0" algn="l">
              <a:spcBef>
                <a:spcPts val="0"/>
              </a:spcBef>
              <a:spcAft>
                <a:spcPts val="0"/>
              </a:spcAft>
              <a:buSzPts val="1900"/>
              <a:buChar char="●"/>
            </a:pPr>
            <a:r>
              <a:rPr lang="en" sz="1900"/>
              <a:t>Make a post with the Zoom (or Dingtalk [CHINA]) link for your pod.</a:t>
            </a:r>
            <a:endParaRPr sz="1900"/>
          </a:p>
        </p:txBody>
      </p:sp>
      <p:sp>
        <p:nvSpPr>
          <p:cNvPr id="1157" name="Google Shape;1157;p12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8" name="Google Shape;1158;p127"/>
          <p:cNvPicPr preferRelativeResize="0"/>
          <p:nvPr/>
        </p:nvPicPr>
        <p:blipFill>
          <a:blip r:embed="rId4">
            <a:alphaModFix/>
          </a:blip>
          <a:stretch>
            <a:fillRect/>
          </a:stretch>
        </p:blipFill>
        <p:spPr>
          <a:xfrm>
            <a:off x="0" y="0"/>
            <a:ext cx="915240" cy="4450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28"/>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a:t>
            </a:r>
            <a:endParaRPr/>
          </a:p>
          <a:p>
            <a:pPr indent="0" lvl="0" marL="0" rtl="0" algn="l">
              <a:spcBef>
                <a:spcPts val="0"/>
              </a:spcBef>
              <a:spcAft>
                <a:spcPts val="0"/>
              </a:spcAft>
              <a:buNone/>
            </a:pPr>
            <a:r>
              <a:rPr lang="en"/>
              <a:t>Leading Tutorials in Practice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daily schedule</a:t>
            </a:r>
            <a:r>
              <a:rPr lang="en"/>
              <a:t> - a closer look</a:t>
            </a:r>
            <a:endParaRPr/>
          </a:p>
        </p:txBody>
      </p:sp>
      <p:sp>
        <p:nvSpPr>
          <p:cNvPr id="360" name="Google Shape;360;p2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21"/>
          <p:cNvSpPr txBox="1"/>
          <p:nvPr/>
        </p:nvSpPr>
        <p:spPr>
          <a:xfrm>
            <a:off x="5018475" y="1304275"/>
            <a:ext cx="4125600" cy="292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solidFill>
                  <a:schemeClr val="accent3"/>
                </a:solidFill>
                <a:latin typeface="Proxima Nova"/>
                <a:ea typeface="Proxima Nova"/>
                <a:cs typeface="Proxima Nova"/>
                <a:sym typeface="Proxima Nova"/>
              </a:rPr>
              <a:t>TAs manage time </a:t>
            </a:r>
            <a:endParaRPr sz="1900">
              <a:solidFill>
                <a:schemeClr val="accent3"/>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lang="en" sz="1100" u="sng">
                <a:solidFill>
                  <a:schemeClr val="hlink"/>
                </a:solidFill>
                <a:hlinkClick r:id="rId3"/>
              </a:rPr>
              <a:t>https://github.com/NeuromatchAcademy/course-content</a:t>
            </a:r>
            <a:endParaRPr sz="1500">
              <a:solidFill>
                <a:schemeClr val="accent3"/>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Ensure everyone is present for tutorial set-up / Q&amp;A </a:t>
            </a:r>
            <a:endParaRPr sz="1500">
              <a:solidFill>
                <a:schemeClr val="accent3"/>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Pod Q&amp;A: start tutorial if done</a:t>
            </a:r>
            <a:endParaRPr sz="1500">
              <a:solidFill>
                <a:schemeClr val="accent3"/>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Discussion: finish tutorials if needed</a:t>
            </a:r>
            <a:endParaRPr sz="1500">
              <a:solidFill>
                <a:schemeClr val="accent3"/>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Ensure everyone is ready for mid-day break + activities</a:t>
            </a:r>
            <a:endParaRPr sz="1500">
              <a:solidFill>
                <a:schemeClr val="accent3"/>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Ensure everyone is ready for broadcasting: Outro / Q&amp;A</a:t>
            </a:r>
            <a:endParaRPr sz="1300">
              <a:latin typeface="Proxima Nova"/>
              <a:ea typeface="Proxima Nova"/>
              <a:cs typeface="Proxima Nova"/>
              <a:sym typeface="Proxima Nova"/>
            </a:endParaRPr>
          </a:p>
        </p:txBody>
      </p:sp>
      <p:pic>
        <p:nvPicPr>
          <p:cNvPr id="362" name="Google Shape;362;p21"/>
          <p:cNvPicPr preferRelativeResize="0"/>
          <p:nvPr/>
        </p:nvPicPr>
        <p:blipFill>
          <a:blip r:embed="rId4">
            <a:alphaModFix/>
          </a:blip>
          <a:stretch>
            <a:fillRect/>
          </a:stretch>
        </p:blipFill>
        <p:spPr>
          <a:xfrm>
            <a:off x="156875" y="931775"/>
            <a:ext cx="4861602" cy="3184076"/>
          </a:xfrm>
          <a:prstGeom prst="rect">
            <a:avLst/>
          </a:prstGeom>
          <a:noFill/>
          <a:ln>
            <a:noFill/>
          </a:ln>
        </p:spPr>
      </p:pic>
      <p:sp>
        <p:nvSpPr>
          <p:cNvPr id="363" name="Google Shape;363;p2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2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Tutorials in Practice: Instructions</a:t>
            </a:r>
            <a:endParaRPr/>
          </a:p>
        </p:txBody>
      </p:sp>
      <p:sp>
        <p:nvSpPr>
          <p:cNvPr id="1169" name="Google Shape;1169;p12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We want you to practice the peer programming model we described.</a:t>
            </a:r>
            <a:endParaRPr/>
          </a:p>
          <a:p>
            <a:pPr indent="-355600" lvl="0" marL="457200" rtl="0" algn="l">
              <a:spcBef>
                <a:spcPts val="0"/>
              </a:spcBef>
              <a:spcAft>
                <a:spcPts val="0"/>
              </a:spcAft>
              <a:buSzPts val="2000"/>
              <a:buChar char="●"/>
            </a:pPr>
            <a:r>
              <a:rPr lang="en"/>
              <a:t>Your lead TA will choose a tutorial</a:t>
            </a:r>
            <a:endParaRPr/>
          </a:p>
          <a:p>
            <a:pPr indent="-355600" lvl="0" marL="457200" rtl="0" algn="l">
              <a:spcBef>
                <a:spcPts val="0"/>
              </a:spcBef>
              <a:spcAft>
                <a:spcPts val="0"/>
              </a:spcAft>
              <a:buSzPts val="2000"/>
              <a:buChar char="●"/>
            </a:pPr>
            <a:r>
              <a:rPr lang="en"/>
              <a:t>Start working through the tutorial, beginning with the first exercise, like your students will.  </a:t>
            </a:r>
            <a:endParaRPr/>
          </a:p>
          <a:p>
            <a:pPr indent="-355600" lvl="0" marL="457200" rtl="0" algn="l">
              <a:spcBef>
                <a:spcPts val="0"/>
              </a:spcBef>
              <a:spcAft>
                <a:spcPts val="0"/>
              </a:spcAft>
              <a:buSzPts val="2000"/>
              <a:buChar char="●"/>
            </a:pPr>
            <a:r>
              <a:rPr lang="en"/>
              <a:t>Do this until it’s time to gather again.</a:t>
            </a:r>
            <a:endParaRPr/>
          </a:p>
          <a:p>
            <a:pPr indent="0" lvl="0" marL="457200" rtl="0" algn="l">
              <a:spcBef>
                <a:spcPts val="1600"/>
              </a:spcBef>
              <a:spcAft>
                <a:spcPts val="1600"/>
              </a:spcAft>
              <a:buNone/>
            </a:pPr>
            <a:r>
              <a:t/>
            </a:r>
            <a:endParaRPr/>
          </a:p>
        </p:txBody>
      </p:sp>
      <p:sp>
        <p:nvSpPr>
          <p:cNvPr id="1170" name="Google Shape;1170;p12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30"/>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Q&amp;A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31"/>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End of Day 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3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Group Projects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13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a:t>
            </a:r>
            <a:endParaRPr/>
          </a:p>
        </p:txBody>
      </p:sp>
      <p:sp>
        <p:nvSpPr>
          <p:cNvPr id="1191" name="Google Shape;1191;p13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are largely </a:t>
            </a:r>
            <a:r>
              <a:rPr i="1" lang="en"/>
              <a:t>self-directed</a:t>
            </a:r>
            <a:r>
              <a:rPr lang="en"/>
              <a:t>, with a little guidance from</a:t>
            </a:r>
            <a:br>
              <a:rPr lang="en"/>
            </a:br>
            <a:r>
              <a:rPr lang="en"/>
              <a:t>TAs and mentors.</a:t>
            </a:r>
            <a:endParaRPr/>
          </a:p>
          <a:p>
            <a:pPr indent="0" lvl="0" marL="0" rtl="0" algn="l">
              <a:spcBef>
                <a:spcPts val="1600"/>
              </a:spcBef>
              <a:spcAft>
                <a:spcPts val="0"/>
              </a:spcAft>
              <a:buNone/>
            </a:pPr>
            <a:r>
              <a:rPr lang="en"/>
              <a:t>Groups will spend different amounts of time on projects, depending on experience and preferences. That’s okay.</a:t>
            </a:r>
            <a:endParaRPr/>
          </a:p>
          <a:p>
            <a:pPr indent="0" lvl="0" marL="0" rtl="0" algn="l">
              <a:spcBef>
                <a:spcPts val="1600"/>
              </a:spcBef>
              <a:spcAft>
                <a:spcPts val="1600"/>
              </a:spcAft>
              <a:buNone/>
            </a:pPr>
            <a:r>
              <a:rPr lang="en"/>
              <a:t>It’s important to help the students feel like they are making progress — whatever progress they are making.</a:t>
            </a:r>
            <a:endParaRPr/>
          </a:p>
        </p:txBody>
      </p:sp>
      <p:sp>
        <p:nvSpPr>
          <p:cNvPr id="1192" name="Google Shape;1192;p13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3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coaching</a:t>
            </a:r>
            <a:endParaRPr/>
          </a:p>
        </p:txBody>
      </p:sp>
      <p:sp>
        <p:nvSpPr>
          <p:cNvPr id="1198" name="Google Shape;1198;p134"/>
          <p:cNvSpPr txBox="1"/>
          <p:nvPr>
            <p:ph idx="1" type="body"/>
          </p:nvPr>
        </p:nvSpPr>
        <p:spPr>
          <a:xfrm>
            <a:off x="235500" y="695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Encourage students to actively think through how-to-model </a:t>
            </a:r>
            <a:endParaRPr/>
          </a:p>
          <a:p>
            <a:pPr indent="0" lvl="0" marL="0" rtl="0" algn="l">
              <a:spcBef>
                <a:spcPts val="0"/>
              </a:spcBef>
              <a:spcAft>
                <a:spcPts val="0"/>
              </a:spcAft>
              <a:buNone/>
            </a:pPr>
            <a:r>
              <a:rPr lang="en"/>
              <a:t>guidelines: </a:t>
            </a:r>
            <a:r>
              <a:rPr lang="en" u="sng">
                <a:solidFill>
                  <a:schemeClr val="hlink"/>
                </a:solidFill>
                <a:hlinkClick r:id="rId3"/>
              </a:rPr>
              <a:t>https://www.eneuro.org/content/7/1/ENEURO.0352-19.2019</a:t>
            </a:r>
            <a:r>
              <a:rPr lang="en"/>
              <a:t> </a:t>
            </a:r>
            <a:endParaRPr/>
          </a:p>
          <a:p>
            <a:pPr indent="0" lvl="0" marL="457200" rtl="0" algn="l">
              <a:spcBef>
                <a:spcPts val="1600"/>
              </a:spcBef>
              <a:spcAft>
                <a:spcPts val="0"/>
              </a:spcAft>
              <a:buNone/>
            </a:pPr>
            <a:r>
              <a:rPr lang="en"/>
              <a:t>Note: most important part of projects is to </a:t>
            </a:r>
            <a:r>
              <a:rPr b="1" lang="en"/>
              <a:t>learn and apply the how-to-model concepts</a:t>
            </a:r>
            <a:r>
              <a:rPr lang="en"/>
              <a:t>, NOT the exact project topic!</a:t>
            </a:r>
            <a:endParaRPr/>
          </a:p>
          <a:p>
            <a:pPr indent="-355600" lvl="0" marL="457200" rtl="0" algn="l">
              <a:spcBef>
                <a:spcPts val="1600"/>
              </a:spcBef>
              <a:spcAft>
                <a:spcPts val="0"/>
              </a:spcAft>
              <a:buSzPts val="2000"/>
              <a:buChar char="●"/>
            </a:pPr>
            <a:r>
              <a:rPr lang="en"/>
              <a:t>Organizers provide:</a:t>
            </a:r>
            <a:endParaRPr/>
          </a:p>
          <a:p>
            <a:pPr indent="-330200" lvl="1" marL="914400" rtl="0" algn="l">
              <a:spcBef>
                <a:spcPts val="0"/>
              </a:spcBef>
              <a:spcAft>
                <a:spcPts val="0"/>
              </a:spcAft>
              <a:buSzPts val="1600"/>
              <a:buChar char="○"/>
            </a:pPr>
            <a:r>
              <a:rPr lang="en"/>
              <a:t>concrete </a:t>
            </a:r>
            <a:r>
              <a:rPr b="1" lang="en"/>
              <a:t>project schedule</a:t>
            </a:r>
            <a:r>
              <a:rPr lang="en"/>
              <a:t> to facilitate progress</a:t>
            </a:r>
            <a:endParaRPr/>
          </a:p>
          <a:p>
            <a:pPr indent="-330200" lvl="1" marL="914400" rtl="0" algn="l">
              <a:spcBef>
                <a:spcPts val="0"/>
              </a:spcBef>
              <a:spcAft>
                <a:spcPts val="0"/>
              </a:spcAft>
              <a:buSzPts val="1600"/>
              <a:buChar char="○"/>
            </a:pPr>
            <a:r>
              <a:rPr lang="en"/>
              <a:t>Curated </a:t>
            </a:r>
            <a:r>
              <a:rPr b="1" lang="en"/>
              <a:t>data sets</a:t>
            </a:r>
            <a:r>
              <a:rPr lang="en"/>
              <a:t> and videos about them</a:t>
            </a:r>
            <a:endParaRPr b="1"/>
          </a:p>
          <a:p>
            <a:pPr indent="-330200" lvl="1" marL="914400" rtl="0" algn="l">
              <a:spcBef>
                <a:spcPts val="0"/>
              </a:spcBef>
              <a:spcAft>
                <a:spcPts val="0"/>
              </a:spcAft>
              <a:buSzPts val="1600"/>
              <a:buChar char="○"/>
            </a:pPr>
            <a:r>
              <a:rPr lang="en"/>
              <a:t>Video of </a:t>
            </a:r>
            <a:r>
              <a:rPr b="1" lang="en"/>
              <a:t>big picture of content</a:t>
            </a:r>
            <a:r>
              <a:rPr lang="en"/>
              <a:t> that students will see in course</a:t>
            </a:r>
            <a:endParaRPr/>
          </a:p>
          <a:p>
            <a:pPr indent="-330200" lvl="1" marL="914400" rtl="0" algn="l">
              <a:spcBef>
                <a:spcPts val="0"/>
              </a:spcBef>
              <a:spcAft>
                <a:spcPts val="0"/>
              </a:spcAft>
              <a:buSzPts val="1600"/>
              <a:buChar char="○"/>
            </a:pPr>
            <a:r>
              <a:rPr lang="en"/>
              <a:t>Video examples of two people </a:t>
            </a:r>
            <a:r>
              <a:rPr b="1" lang="en"/>
              <a:t>brainstorming to find scientific questions</a:t>
            </a:r>
            <a:endParaRPr b="1"/>
          </a:p>
        </p:txBody>
      </p:sp>
      <p:sp>
        <p:nvSpPr>
          <p:cNvPr id="1199" name="Google Shape;1199;p13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3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coaching</a:t>
            </a:r>
            <a:endParaRPr/>
          </a:p>
        </p:txBody>
      </p:sp>
      <p:sp>
        <p:nvSpPr>
          <p:cNvPr id="1205" name="Google Shape;1205;p135"/>
          <p:cNvSpPr txBox="1"/>
          <p:nvPr>
            <p:ph idx="1" type="body"/>
          </p:nvPr>
        </p:nvSpPr>
        <p:spPr>
          <a:xfrm>
            <a:off x="235500" y="695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Encourage students to actively think through how-to-model </a:t>
            </a:r>
            <a:endParaRPr/>
          </a:p>
          <a:p>
            <a:pPr indent="0" lvl="0" marL="0" rtl="0" algn="l">
              <a:spcBef>
                <a:spcPts val="0"/>
              </a:spcBef>
              <a:spcAft>
                <a:spcPts val="0"/>
              </a:spcAft>
              <a:buNone/>
            </a:pPr>
            <a:r>
              <a:rPr lang="en"/>
              <a:t>guidelines: </a:t>
            </a:r>
            <a:r>
              <a:rPr lang="en" u="sng">
                <a:solidFill>
                  <a:schemeClr val="hlink"/>
                </a:solidFill>
                <a:hlinkClick r:id="rId3"/>
              </a:rPr>
              <a:t>https://www.eneuro.org/content/7/1/ENEURO.0352-19.2019</a:t>
            </a:r>
            <a:r>
              <a:rPr lang="en"/>
              <a:t> </a:t>
            </a:r>
            <a:endParaRPr/>
          </a:p>
          <a:p>
            <a:pPr indent="-355600" lvl="0" marL="457200" rtl="0" algn="l">
              <a:spcBef>
                <a:spcPts val="1600"/>
              </a:spcBef>
              <a:spcAft>
                <a:spcPts val="0"/>
              </a:spcAft>
              <a:buSzPts val="2000"/>
              <a:buChar char="●"/>
            </a:pPr>
            <a:r>
              <a:rPr lang="en"/>
              <a:t>TAs provide support (1-2h/day) → same Socratic method as tutorials…</a:t>
            </a:r>
            <a:endParaRPr/>
          </a:p>
          <a:p>
            <a:pPr indent="-330200" lvl="1" marL="914400" rtl="0" algn="l">
              <a:spcBef>
                <a:spcPts val="0"/>
              </a:spcBef>
              <a:spcAft>
                <a:spcPts val="0"/>
              </a:spcAft>
              <a:buSzPts val="1600"/>
              <a:buChar char="○"/>
            </a:pPr>
            <a:r>
              <a:rPr lang="en"/>
              <a:t>Provide high-level guidance</a:t>
            </a:r>
            <a:endParaRPr/>
          </a:p>
          <a:p>
            <a:pPr indent="-330200" lvl="1" marL="914400" rtl="0" algn="l">
              <a:spcBef>
                <a:spcPts val="0"/>
              </a:spcBef>
              <a:spcAft>
                <a:spcPts val="0"/>
              </a:spcAft>
              <a:buSzPts val="1600"/>
              <a:buChar char="○"/>
            </a:pPr>
            <a:r>
              <a:rPr lang="en"/>
              <a:t>Coding support</a:t>
            </a:r>
            <a:endParaRPr/>
          </a:p>
          <a:p>
            <a:pPr indent="-330200" lvl="1" marL="914400" rtl="0" algn="l">
              <a:spcBef>
                <a:spcPts val="0"/>
              </a:spcBef>
              <a:spcAft>
                <a:spcPts val="0"/>
              </a:spcAft>
              <a:buSzPts val="1600"/>
              <a:buChar char="○"/>
            </a:pPr>
            <a:r>
              <a:rPr lang="en"/>
              <a:t>Encourage use of Neurostars forum for feedback and help</a:t>
            </a:r>
            <a:endParaRPr/>
          </a:p>
          <a:p>
            <a:pPr indent="-355600" lvl="0" marL="457200" rtl="0" algn="l">
              <a:spcBef>
                <a:spcPts val="0"/>
              </a:spcBef>
              <a:spcAft>
                <a:spcPts val="0"/>
              </a:spcAft>
              <a:buSzPts val="2000"/>
              <a:buChar char="●"/>
            </a:pPr>
            <a:r>
              <a:rPr lang="en"/>
              <a:t>Mentors provide guidance (30min, 5x per project):</a:t>
            </a:r>
            <a:endParaRPr/>
          </a:p>
          <a:p>
            <a:pPr indent="-330200" lvl="1" marL="914400" rtl="0" algn="l">
              <a:spcBef>
                <a:spcPts val="0"/>
              </a:spcBef>
              <a:spcAft>
                <a:spcPts val="0"/>
              </a:spcAft>
              <a:buSzPts val="1600"/>
              <a:buChar char="○"/>
            </a:pPr>
            <a:r>
              <a:rPr lang="en"/>
              <a:t>Help form answerable scientific questions</a:t>
            </a:r>
            <a:endParaRPr/>
          </a:p>
          <a:p>
            <a:pPr indent="-330200" lvl="1" marL="914400" rtl="0" algn="l">
              <a:spcBef>
                <a:spcPts val="0"/>
              </a:spcBef>
              <a:spcAft>
                <a:spcPts val="0"/>
              </a:spcAft>
              <a:buSzPts val="1600"/>
              <a:buChar char="○"/>
            </a:pPr>
            <a:r>
              <a:rPr lang="en"/>
              <a:t>Suggest useful techniques, literature</a:t>
            </a:r>
            <a:endParaRPr/>
          </a:p>
        </p:txBody>
      </p:sp>
      <p:sp>
        <p:nvSpPr>
          <p:cNvPr id="1206" name="Google Shape;1206;p13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3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overview</a:t>
            </a:r>
            <a:endParaRPr/>
          </a:p>
        </p:txBody>
      </p:sp>
      <p:sp>
        <p:nvSpPr>
          <p:cNvPr id="1212" name="Google Shape;1212;p13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One</a:t>
            </a:r>
            <a:endParaRPr/>
          </a:p>
          <a:p>
            <a:pPr indent="-355600" lvl="0" marL="457200" rtl="0" algn="l">
              <a:spcBef>
                <a:spcPts val="0"/>
              </a:spcBef>
              <a:spcAft>
                <a:spcPts val="0"/>
              </a:spcAft>
              <a:buSzPts val="2000"/>
              <a:buChar char="●"/>
            </a:pPr>
            <a:r>
              <a:rPr lang="en"/>
              <a:t>Prepare students for how to develop a project idea</a:t>
            </a:r>
            <a:endParaRPr/>
          </a:p>
          <a:p>
            <a:pPr indent="-355600" lvl="0" marL="457200" rtl="0" algn="l">
              <a:spcBef>
                <a:spcPts val="0"/>
              </a:spcBef>
              <a:spcAft>
                <a:spcPts val="0"/>
              </a:spcAft>
              <a:buSzPts val="2000"/>
              <a:buChar char="●"/>
            </a:pPr>
            <a:r>
              <a:rPr lang="en"/>
              <a:t>Form project teams of 3–5 students</a:t>
            </a:r>
            <a:endParaRPr/>
          </a:p>
          <a:p>
            <a:pPr indent="-355600" lvl="0" marL="457200" rtl="0" algn="l">
              <a:spcBef>
                <a:spcPts val="0"/>
              </a:spcBef>
              <a:spcAft>
                <a:spcPts val="0"/>
              </a:spcAft>
              <a:buSzPts val="2000"/>
              <a:buChar char="●"/>
            </a:pPr>
            <a:r>
              <a:rPr lang="en"/>
              <a:t>Brainstorm and refine project ideas</a:t>
            </a:r>
            <a:endParaRPr/>
          </a:p>
          <a:p>
            <a:pPr indent="0" lvl="0" marL="0" rtl="0" algn="l">
              <a:spcBef>
                <a:spcPts val="1600"/>
              </a:spcBef>
              <a:spcAft>
                <a:spcPts val="0"/>
              </a:spcAft>
              <a:buNone/>
            </a:pPr>
            <a:r>
              <a:rPr lang="en"/>
              <a:t>Week Two and Week Three</a:t>
            </a:r>
            <a:endParaRPr/>
          </a:p>
          <a:p>
            <a:pPr indent="-355600" lvl="0" marL="457200" rtl="0" algn="l">
              <a:spcBef>
                <a:spcPts val="0"/>
              </a:spcBef>
              <a:spcAft>
                <a:spcPts val="0"/>
              </a:spcAft>
              <a:buSzPts val="2000"/>
              <a:buChar char="●"/>
            </a:pPr>
            <a:r>
              <a:rPr lang="en"/>
              <a:t>Execute the projects in groups</a:t>
            </a:r>
            <a:endParaRPr/>
          </a:p>
          <a:p>
            <a:pPr indent="-355600" lvl="0" marL="457200" rtl="0" algn="l">
              <a:spcBef>
                <a:spcPts val="0"/>
              </a:spcBef>
              <a:spcAft>
                <a:spcPts val="0"/>
              </a:spcAft>
              <a:buSzPts val="2000"/>
              <a:buChar char="●"/>
            </a:pPr>
            <a:r>
              <a:rPr lang="en"/>
              <a:t>Prepare and present short slideshow of work</a:t>
            </a:r>
            <a:endParaRPr/>
          </a:p>
        </p:txBody>
      </p:sp>
      <p:sp>
        <p:nvSpPr>
          <p:cNvPr id="1213" name="Google Shape;1213;p13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3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overview</a:t>
            </a:r>
            <a:endParaRPr/>
          </a:p>
        </p:txBody>
      </p:sp>
      <p:sp>
        <p:nvSpPr>
          <p:cNvPr id="1219" name="Google Shape;1219;p13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project time can be</a:t>
            </a:r>
            <a:endParaRPr/>
          </a:p>
          <a:p>
            <a:pPr indent="0" lvl="0" marL="0" rtl="0" algn="l">
              <a:spcBef>
                <a:spcPts val="0"/>
              </a:spcBef>
              <a:spcAft>
                <a:spcPts val="0"/>
              </a:spcAft>
              <a:buNone/>
            </a:pPr>
            <a:r>
              <a:rPr lang="en"/>
              <a:t>	A zones — Early — 4h </a:t>
            </a:r>
            <a:r>
              <a:rPr i="1" lang="en"/>
              <a:t>before</a:t>
            </a:r>
            <a:r>
              <a:rPr lang="en"/>
              <a:t> content</a:t>
            </a:r>
            <a:endParaRPr/>
          </a:p>
          <a:p>
            <a:pPr indent="0" lvl="0" marL="0" rtl="0" algn="l">
              <a:spcBef>
                <a:spcPts val="0"/>
              </a:spcBef>
              <a:spcAft>
                <a:spcPts val="0"/>
              </a:spcAft>
              <a:buNone/>
            </a:pPr>
            <a:r>
              <a:rPr lang="en"/>
              <a:t>	B zones — Split — 2h before and after content</a:t>
            </a:r>
            <a:endParaRPr/>
          </a:p>
          <a:p>
            <a:pPr indent="0" lvl="0" marL="0" rtl="0" algn="l">
              <a:spcBef>
                <a:spcPts val="0"/>
              </a:spcBef>
              <a:spcAft>
                <a:spcPts val="0"/>
              </a:spcAft>
              <a:buNone/>
            </a:pPr>
            <a:r>
              <a:rPr lang="en"/>
              <a:t>	C zones — Late — 4h after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15 content days; only 14 project days (no Early on D1, no Late on D15)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Actual time effort is up to students.</a:t>
            </a:r>
            <a:endParaRPr/>
          </a:p>
          <a:p>
            <a:pPr indent="457200" lvl="0" marL="0" rtl="0" algn="l">
              <a:spcBef>
                <a:spcPts val="0"/>
              </a:spcBef>
              <a:spcAft>
                <a:spcPts val="0"/>
              </a:spcAft>
              <a:buNone/>
            </a:pPr>
            <a:r>
              <a:rPr lang="en"/>
              <a:t>(That means TAs in Early zones should help students start on time!)</a:t>
            </a:r>
            <a:endParaRPr/>
          </a:p>
        </p:txBody>
      </p:sp>
      <p:sp>
        <p:nvSpPr>
          <p:cNvPr id="1220" name="Google Shape;1220;p13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3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Week 1 schedule</a:t>
            </a:r>
            <a:endParaRPr/>
          </a:p>
        </p:txBody>
      </p:sp>
      <p:sp>
        <p:nvSpPr>
          <p:cNvPr id="1226" name="Google Shape;1226;p138"/>
          <p:cNvSpPr txBox="1"/>
          <p:nvPr>
            <p:ph idx="1" type="body"/>
          </p:nvPr>
        </p:nvSpPr>
        <p:spPr>
          <a:xfrm>
            <a:off x="133900" y="1256025"/>
            <a:ext cx="4302600" cy="29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Day 1 — Icebreakers</a:t>
            </a:r>
            <a:endParaRPr sz="1600"/>
          </a:p>
          <a:p>
            <a:pPr indent="-330200" lvl="0" marL="457200" rtl="0" algn="l">
              <a:spcBef>
                <a:spcPts val="0"/>
              </a:spcBef>
              <a:spcAft>
                <a:spcPts val="0"/>
              </a:spcAft>
              <a:buSzPts val="1600"/>
              <a:buChar char="●"/>
            </a:pPr>
            <a:r>
              <a:rPr lang="en" sz="1600"/>
              <a:t>student introductions, research areas…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Day 2 — Project Structure</a:t>
            </a:r>
            <a:endParaRPr sz="1600"/>
          </a:p>
          <a:p>
            <a:pPr indent="-330200" lvl="0" marL="457200" rtl="0" algn="l">
              <a:spcBef>
                <a:spcPts val="0"/>
              </a:spcBef>
              <a:spcAft>
                <a:spcPts val="0"/>
              </a:spcAft>
              <a:buSzPts val="1600"/>
              <a:buChar char="●"/>
            </a:pPr>
            <a:r>
              <a:rPr lang="en" sz="1600"/>
              <a:t>Videos: from topic to scientific questions </a:t>
            </a:r>
            <a:endParaRPr sz="1600"/>
          </a:p>
          <a:p>
            <a:pPr indent="-330200" lvl="0" marL="457200" rtl="0" algn="l">
              <a:spcBef>
                <a:spcPts val="0"/>
              </a:spcBef>
              <a:spcAft>
                <a:spcPts val="0"/>
              </a:spcAft>
              <a:buSzPts val="1600"/>
              <a:buChar char="●"/>
            </a:pPr>
            <a:r>
              <a:rPr lang="en" sz="1600"/>
              <a:t>Videos: intros to data sets</a:t>
            </a:r>
            <a:endParaRPr sz="1600"/>
          </a:p>
          <a:p>
            <a:pPr indent="-330200" lvl="0" marL="457200" rtl="0" algn="l">
              <a:spcBef>
                <a:spcPts val="0"/>
              </a:spcBef>
              <a:spcAft>
                <a:spcPts val="0"/>
              </a:spcAft>
              <a:buSzPts val="1600"/>
              <a:buChar char="●"/>
            </a:pPr>
            <a:r>
              <a:rPr lang="en" sz="1600"/>
              <a:t>Videos: overview of course content</a:t>
            </a:r>
            <a:endParaRPr sz="1600"/>
          </a:p>
          <a:p>
            <a:pPr indent="-330200" lvl="0" marL="457200" rtl="0" algn="l">
              <a:spcBef>
                <a:spcPts val="0"/>
              </a:spcBef>
              <a:spcAft>
                <a:spcPts val="0"/>
              </a:spcAft>
              <a:buSzPts val="1600"/>
              <a:buChar char="●"/>
            </a:pPr>
            <a:r>
              <a:rPr lang="en" sz="1600"/>
              <a:t>Pod brainstorm: dreaming big ideas</a:t>
            </a:r>
            <a:endParaRPr sz="1600"/>
          </a:p>
        </p:txBody>
      </p:sp>
      <p:sp>
        <p:nvSpPr>
          <p:cNvPr id="1227" name="Google Shape;1227;p13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8" name="Google Shape;1228;p138"/>
          <p:cNvSpPr txBox="1"/>
          <p:nvPr>
            <p:ph idx="1" type="body"/>
          </p:nvPr>
        </p:nvSpPr>
        <p:spPr>
          <a:xfrm>
            <a:off x="5139900" y="1000075"/>
            <a:ext cx="4073400" cy="31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Day 3 — Refinement</a:t>
            </a:r>
            <a:endParaRPr sz="1600"/>
          </a:p>
          <a:p>
            <a:pPr indent="-330200" lvl="0" marL="457200" rtl="0" algn="l">
              <a:spcBef>
                <a:spcPts val="0"/>
              </a:spcBef>
              <a:spcAft>
                <a:spcPts val="0"/>
              </a:spcAft>
              <a:buSzPts val="1600"/>
              <a:buChar char="●"/>
            </a:pPr>
            <a:r>
              <a:rPr lang="en" sz="1600"/>
              <a:t>Form project groups of 3–5 students</a:t>
            </a:r>
            <a:endParaRPr sz="1600"/>
          </a:p>
          <a:p>
            <a:pPr indent="-330200" lvl="0" marL="457200" rtl="0" algn="l">
              <a:spcBef>
                <a:spcPts val="0"/>
              </a:spcBef>
              <a:spcAft>
                <a:spcPts val="0"/>
              </a:spcAft>
              <a:buSzPts val="1600"/>
              <a:buChar char="●"/>
            </a:pPr>
            <a:r>
              <a:rPr lang="en" sz="1600"/>
              <a:t>Develop projects from idea to plan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Day 4 — Refinement</a:t>
            </a:r>
            <a:endParaRPr sz="1600"/>
          </a:p>
          <a:p>
            <a:pPr indent="-330200" lvl="0" marL="457200" rtl="0" algn="l">
              <a:spcBef>
                <a:spcPts val="0"/>
              </a:spcBef>
              <a:spcAft>
                <a:spcPts val="0"/>
              </a:spcAft>
              <a:buSzPts val="1600"/>
              <a:buChar char="●"/>
            </a:pPr>
            <a:r>
              <a:rPr lang="en" sz="1600"/>
              <a:t>Refine, specify techniques</a:t>
            </a:r>
            <a:endParaRPr sz="1600"/>
          </a:p>
          <a:p>
            <a:pPr indent="-330200" lvl="0" marL="457200" rtl="0" algn="l">
              <a:spcBef>
                <a:spcPts val="0"/>
              </a:spcBef>
              <a:spcAft>
                <a:spcPts val="0"/>
              </a:spcAft>
              <a:buSzPts val="1600"/>
              <a:buChar char="●"/>
            </a:pPr>
            <a:r>
              <a:rPr lang="en" sz="1600"/>
              <a:t>Write short proposal (format TBD)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Day 5 — GO!</a:t>
            </a:r>
            <a:endParaRPr sz="1600"/>
          </a:p>
          <a:p>
            <a:pPr indent="-330200" lvl="0" marL="457200" rtl="0" algn="l">
              <a:spcBef>
                <a:spcPts val="0"/>
              </a:spcBef>
              <a:spcAft>
                <a:spcPts val="0"/>
              </a:spcAft>
              <a:buSzPts val="1600"/>
              <a:buChar char="●"/>
            </a:pPr>
            <a:r>
              <a:rPr lang="en" sz="1600"/>
              <a:t>Start work in earnest</a:t>
            </a:r>
            <a:endParaRPr sz="1600"/>
          </a:p>
          <a:p>
            <a:pPr indent="0" lvl="0" marL="0" rtl="0" algn="l">
              <a:spcBef>
                <a:spcPts val="0"/>
              </a:spcBef>
              <a:spcAft>
                <a:spcPts val="0"/>
              </a:spcAft>
              <a:buNone/>
            </a:pPr>
            <a:r>
              <a:t/>
            </a:r>
            <a:endParaRPr sz="1600"/>
          </a:p>
        </p:txBody>
      </p:sp>
      <p:sp>
        <p:nvSpPr>
          <p:cNvPr id="1229" name="Google Shape;1229;p138"/>
          <p:cNvSpPr txBox="1"/>
          <p:nvPr/>
        </p:nvSpPr>
        <p:spPr>
          <a:xfrm rot="-5400000">
            <a:off x="3815550" y="1805825"/>
            <a:ext cx="18393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Mentor guidance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on D3 or 4</a:t>
            </a:r>
            <a:endParaRPr>
              <a:latin typeface="Proxima Nova"/>
              <a:ea typeface="Proxima Nova"/>
              <a:cs typeface="Proxima Nova"/>
              <a:sym typeface="Proxima Nova"/>
            </a:endParaRPr>
          </a:p>
        </p:txBody>
      </p:sp>
      <p:cxnSp>
        <p:nvCxnSpPr>
          <p:cNvPr id="1230" name="Google Shape;1230;p138"/>
          <p:cNvCxnSpPr/>
          <p:nvPr/>
        </p:nvCxnSpPr>
        <p:spPr>
          <a:xfrm>
            <a:off x="5081050" y="1120875"/>
            <a:ext cx="0" cy="1892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a:t>
            </a:r>
            <a:r>
              <a:rPr lang="en"/>
              <a:t>ing</a:t>
            </a:r>
            <a:endParaRPr/>
          </a:p>
        </p:txBody>
      </p:sp>
      <p:sp>
        <p:nvSpPr>
          <p:cNvPr id="369" name="Google Shape;369;p22"/>
          <p:cNvSpPr txBox="1"/>
          <p:nvPr>
            <p:ph idx="2" type="body"/>
          </p:nvPr>
        </p:nvSpPr>
        <p:spPr>
          <a:xfrm>
            <a:off x="4939500" y="1205825"/>
            <a:ext cx="3837000" cy="2908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370" name="Google Shape;370;p2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2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That’s where YOU come in...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39"/>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Week 2–3 schedule</a:t>
            </a:r>
            <a:endParaRPr/>
          </a:p>
        </p:txBody>
      </p:sp>
      <p:sp>
        <p:nvSpPr>
          <p:cNvPr id="1236" name="Google Shape;1236;p139"/>
          <p:cNvSpPr txBox="1"/>
          <p:nvPr>
            <p:ph idx="1" type="body"/>
          </p:nvPr>
        </p:nvSpPr>
        <p:spPr>
          <a:xfrm>
            <a:off x="2333950" y="1849225"/>
            <a:ext cx="2139900" cy="72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Implement!</a:t>
            </a:r>
            <a:endParaRPr/>
          </a:p>
        </p:txBody>
      </p:sp>
      <p:sp>
        <p:nvSpPr>
          <p:cNvPr id="1237" name="Google Shape;1237;p13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140"/>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Week 3 schedule</a:t>
            </a:r>
            <a:endParaRPr/>
          </a:p>
        </p:txBody>
      </p:sp>
      <p:sp>
        <p:nvSpPr>
          <p:cNvPr id="1243" name="Google Shape;1243;p140"/>
          <p:cNvSpPr txBox="1"/>
          <p:nvPr>
            <p:ph idx="1" type="body"/>
          </p:nvPr>
        </p:nvSpPr>
        <p:spPr>
          <a:xfrm>
            <a:off x="235500" y="695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groups </a:t>
            </a:r>
            <a:r>
              <a:rPr i="1" lang="en"/>
              <a:t>must</a:t>
            </a:r>
            <a:r>
              <a:rPr lang="en"/>
              <a:t> finish their projects by the end of W3D4!</a:t>
            </a:r>
            <a:endParaRPr/>
          </a:p>
          <a:p>
            <a:pPr indent="0" lvl="0" marL="0" rtl="0" algn="l">
              <a:spcBef>
                <a:spcPts val="1600"/>
              </a:spcBef>
              <a:spcAft>
                <a:spcPts val="0"/>
              </a:spcAft>
              <a:buNone/>
            </a:pPr>
            <a:r>
              <a:rPr lang="en"/>
              <a:t>Make sure you remind the groups that something </a:t>
            </a:r>
            <a:r>
              <a:rPr i="1" lang="en"/>
              <a:t>complete</a:t>
            </a:r>
            <a:r>
              <a:rPr lang="en"/>
              <a:t> is more important than something </a:t>
            </a:r>
            <a:r>
              <a:rPr i="1" lang="en"/>
              <a:t>spectacular</a:t>
            </a:r>
            <a:r>
              <a:rPr lang="en"/>
              <a:t>!</a:t>
            </a:r>
            <a:endParaRPr/>
          </a:p>
          <a:p>
            <a:pPr indent="-355600" lvl="0" marL="457200" rtl="0" algn="l">
              <a:spcBef>
                <a:spcPts val="1600"/>
              </a:spcBef>
              <a:spcAft>
                <a:spcPts val="0"/>
              </a:spcAft>
              <a:buSzPts val="2000"/>
              <a:buChar char="●"/>
            </a:pPr>
            <a:r>
              <a:rPr lang="en"/>
              <a:t>Make a 10min project presentation + recording</a:t>
            </a:r>
            <a:endParaRPr/>
          </a:p>
          <a:p>
            <a:pPr indent="-355600" lvl="0" marL="457200" rtl="0" algn="l">
              <a:spcBef>
                <a:spcPts val="0"/>
              </a:spcBef>
              <a:spcAft>
                <a:spcPts val="0"/>
              </a:spcAft>
              <a:buSzPts val="2000"/>
              <a:buChar char="●"/>
            </a:pPr>
            <a:r>
              <a:rPr lang="en"/>
              <a:t>Upload on poster session server</a:t>
            </a:r>
            <a:endParaRPr/>
          </a:p>
          <a:p>
            <a:pPr indent="-330200" lvl="1" marL="914400" rtl="0" algn="l">
              <a:spcBef>
                <a:spcPts val="0"/>
              </a:spcBef>
              <a:spcAft>
                <a:spcPts val="0"/>
              </a:spcAft>
              <a:buSzPts val="1600"/>
              <a:buChar char="○"/>
            </a:pPr>
            <a:r>
              <a:rPr lang="en"/>
              <a:t>Details TBA</a:t>
            </a:r>
            <a:endParaRPr/>
          </a:p>
          <a:p>
            <a:pPr indent="-355600" lvl="0" marL="457200" rtl="0" algn="l">
              <a:spcBef>
                <a:spcPts val="0"/>
              </a:spcBef>
              <a:spcAft>
                <a:spcPts val="0"/>
              </a:spcAft>
              <a:buSzPts val="2000"/>
              <a:buChar char="●"/>
            </a:pPr>
            <a:r>
              <a:rPr lang="en"/>
              <a:t>Live presentations on W3D5 (second half of the day)</a:t>
            </a:r>
            <a:endParaRPr/>
          </a:p>
          <a:p>
            <a:pPr indent="-330200" lvl="1" marL="914400" rtl="0" algn="l">
              <a:spcBef>
                <a:spcPts val="0"/>
              </a:spcBef>
              <a:spcAft>
                <a:spcPts val="0"/>
              </a:spcAft>
              <a:buSzPts val="1600"/>
              <a:buChar char="○"/>
            </a:pPr>
            <a:r>
              <a:rPr lang="en"/>
              <a:t>Including Q&amp;A</a:t>
            </a:r>
            <a:endParaRPr/>
          </a:p>
          <a:p>
            <a:pPr indent="-330200" lvl="1" marL="914400" rtl="0" algn="l">
              <a:spcBef>
                <a:spcPts val="0"/>
              </a:spcBef>
              <a:spcAft>
                <a:spcPts val="0"/>
              </a:spcAft>
              <a:buSzPts val="1600"/>
              <a:buChar char="○"/>
            </a:pPr>
            <a:r>
              <a:rPr lang="en"/>
              <a:t>Posters will also stay available for later!</a:t>
            </a:r>
            <a:endParaRPr/>
          </a:p>
        </p:txBody>
      </p:sp>
      <p:sp>
        <p:nvSpPr>
          <p:cNvPr id="1244" name="Google Shape;1244;p14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41"/>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Brainstorming</a:t>
            </a:r>
            <a:endParaRPr/>
          </a:p>
        </p:txBody>
      </p:sp>
      <p:sp>
        <p:nvSpPr>
          <p:cNvPr id="1250" name="Google Shape;1250;p141"/>
          <p:cNvSpPr txBox="1"/>
          <p:nvPr>
            <p:ph idx="1" type="body"/>
          </p:nvPr>
        </p:nvSpPr>
        <p:spPr>
          <a:xfrm>
            <a:off x="235500" y="847675"/>
            <a:ext cx="2707800" cy="32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Miro.com</a:t>
            </a:r>
            <a:r>
              <a:rPr lang="en" sz="1700"/>
              <a:t>:</a:t>
            </a:r>
            <a:endParaRPr sz="1700"/>
          </a:p>
          <a:p>
            <a:pPr indent="0" lvl="0" marL="0" rtl="0" algn="l">
              <a:spcBef>
                <a:spcPts val="1600"/>
              </a:spcBef>
              <a:spcAft>
                <a:spcPts val="0"/>
              </a:spcAft>
              <a:buNone/>
            </a:pPr>
            <a:r>
              <a:rPr lang="en" sz="1700"/>
              <a:t>3 free boards per person, unlimited collaborators</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rPr lang="en" sz="1700"/>
              <a:t>Fun! You can see others moving around and typing</a:t>
            </a:r>
            <a:endParaRPr sz="1700"/>
          </a:p>
        </p:txBody>
      </p:sp>
      <p:sp>
        <p:nvSpPr>
          <p:cNvPr id="1251" name="Google Shape;1251;p14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52" name="Google Shape;1252;p141"/>
          <p:cNvPicPr preferRelativeResize="0"/>
          <p:nvPr/>
        </p:nvPicPr>
        <p:blipFill>
          <a:blip r:embed="rId3">
            <a:alphaModFix/>
          </a:blip>
          <a:stretch>
            <a:fillRect/>
          </a:stretch>
        </p:blipFill>
        <p:spPr>
          <a:xfrm>
            <a:off x="3239300" y="865325"/>
            <a:ext cx="5885007" cy="33364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42"/>
          <p:cNvSpPr txBox="1"/>
          <p:nvPr>
            <p:ph type="title"/>
          </p:nvPr>
        </p:nvSpPr>
        <p:spPr>
          <a:xfrm>
            <a:off x="2355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Brainstorming phases</a:t>
            </a:r>
            <a:endParaRPr/>
          </a:p>
        </p:txBody>
      </p:sp>
      <p:sp>
        <p:nvSpPr>
          <p:cNvPr id="1258" name="Google Shape;1258;p142"/>
          <p:cNvSpPr txBox="1"/>
          <p:nvPr>
            <p:ph idx="1" type="body"/>
          </p:nvPr>
        </p:nvSpPr>
        <p:spPr>
          <a:xfrm>
            <a:off x="235500" y="5428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Expansion</a:t>
            </a:r>
            <a:endParaRPr/>
          </a:p>
          <a:p>
            <a:pPr indent="-330200" lvl="1" marL="914400" rtl="0" algn="l">
              <a:spcBef>
                <a:spcPts val="0"/>
              </a:spcBef>
              <a:spcAft>
                <a:spcPts val="0"/>
              </a:spcAft>
              <a:buSzPts val="1600"/>
              <a:buChar char="○"/>
            </a:pPr>
            <a:r>
              <a:rPr lang="en" sz="1600"/>
              <a:t>Free flow of ideas.</a:t>
            </a:r>
            <a:endParaRPr/>
          </a:p>
          <a:p>
            <a:pPr indent="-330200" lvl="1" marL="914400" rtl="0" algn="l">
              <a:spcBef>
                <a:spcPts val="0"/>
              </a:spcBef>
              <a:spcAft>
                <a:spcPts val="0"/>
              </a:spcAft>
              <a:buSzPts val="1600"/>
              <a:buChar char="○"/>
            </a:pPr>
            <a:r>
              <a:rPr b="1" lang="en"/>
              <a:t>No judgement!</a:t>
            </a:r>
            <a:endParaRPr/>
          </a:p>
          <a:p>
            <a:pPr indent="-330200" lvl="1" marL="914400" rtl="0" algn="l">
              <a:spcBef>
                <a:spcPts val="0"/>
              </a:spcBef>
              <a:spcAft>
                <a:spcPts val="0"/>
              </a:spcAft>
              <a:buSzPts val="1600"/>
              <a:buChar char="○"/>
            </a:pPr>
            <a:r>
              <a:rPr lang="en"/>
              <a:t>Start with quiet time (15 min) for independent idea generation.</a:t>
            </a:r>
            <a:endParaRPr/>
          </a:p>
          <a:p>
            <a:pPr indent="-330200" lvl="1" marL="914400" rtl="0" algn="l">
              <a:spcBef>
                <a:spcPts val="0"/>
              </a:spcBef>
              <a:spcAft>
                <a:spcPts val="0"/>
              </a:spcAft>
              <a:buSzPts val="1600"/>
              <a:buChar char="○"/>
            </a:pPr>
            <a:r>
              <a:rPr lang="en"/>
              <a:t>Then each person briefly describes some ideas to pod</a:t>
            </a:r>
            <a:endParaRPr/>
          </a:p>
          <a:p>
            <a:pPr indent="-330200" lvl="1" marL="914400" rtl="0" algn="l">
              <a:spcBef>
                <a:spcPts val="0"/>
              </a:spcBef>
              <a:spcAft>
                <a:spcPts val="0"/>
              </a:spcAft>
              <a:buSzPts val="1600"/>
              <a:buChar char="○"/>
            </a:pPr>
            <a:r>
              <a:rPr lang="en"/>
              <a:t>Encourage responses with sentences starting by “Yes, and…”</a:t>
            </a:r>
            <a:endParaRPr/>
          </a:p>
          <a:p>
            <a:pPr indent="-330200" lvl="1" marL="914400" rtl="0" algn="l">
              <a:spcBef>
                <a:spcPts val="0"/>
              </a:spcBef>
              <a:spcAft>
                <a:spcPts val="0"/>
              </a:spcAft>
              <a:buSzPts val="1600"/>
              <a:buChar char="○"/>
            </a:pPr>
            <a:r>
              <a:rPr lang="en"/>
              <a:t>Associate ideas by affinity</a:t>
            </a:r>
            <a:endParaRPr/>
          </a:p>
          <a:p>
            <a:pPr indent="-330200" lvl="1" marL="914400" rtl="0" algn="l">
              <a:spcBef>
                <a:spcPts val="0"/>
              </a:spcBef>
              <a:spcAft>
                <a:spcPts val="0"/>
              </a:spcAft>
              <a:buSzPts val="1600"/>
              <a:buChar char="○"/>
            </a:pPr>
            <a:r>
              <a:rPr lang="en"/>
              <a:t>D</a:t>
            </a:r>
            <a:r>
              <a:rPr lang="en"/>
              <a:t>ivide into breakout rooms (15 min) to discuss and organize</a:t>
            </a:r>
            <a:endParaRPr/>
          </a:p>
          <a:p>
            <a:pPr indent="-355600" lvl="0" marL="457200" rtl="0" algn="l">
              <a:spcBef>
                <a:spcPts val="0"/>
              </a:spcBef>
              <a:spcAft>
                <a:spcPts val="0"/>
              </a:spcAft>
              <a:buSzPts val="2000"/>
              <a:buChar char="●"/>
            </a:pPr>
            <a:r>
              <a:rPr lang="en"/>
              <a:t>Contraction</a:t>
            </a:r>
            <a:endParaRPr/>
          </a:p>
          <a:p>
            <a:pPr indent="-330200" lvl="1" marL="914400" rtl="0" algn="l">
              <a:spcBef>
                <a:spcPts val="0"/>
              </a:spcBef>
              <a:spcAft>
                <a:spcPts val="0"/>
              </a:spcAft>
              <a:buSzPts val="1600"/>
              <a:buChar char="○"/>
            </a:pPr>
            <a:r>
              <a:rPr lang="en"/>
              <a:t>Critique, modify, synthesize, prioritize</a:t>
            </a:r>
            <a:endParaRPr/>
          </a:p>
          <a:p>
            <a:pPr indent="-330200" lvl="1" marL="914400" rtl="0" algn="l">
              <a:spcBef>
                <a:spcPts val="0"/>
              </a:spcBef>
              <a:spcAft>
                <a:spcPts val="0"/>
              </a:spcAft>
              <a:buSzPts val="1600"/>
              <a:buChar char="○"/>
            </a:pPr>
            <a:r>
              <a:rPr lang="en"/>
              <a:t>Stay supportive, stay </a:t>
            </a:r>
            <a:r>
              <a:rPr b="1" lang="en"/>
              <a:t>realistic</a:t>
            </a:r>
            <a:r>
              <a:rPr lang="en"/>
              <a:t>. Students only have about 20-30 hours for projects.</a:t>
            </a:r>
            <a:endParaRPr/>
          </a:p>
        </p:txBody>
      </p:sp>
      <p:sp>
        <p:nvSpPr>
          <p:cNvPr id="1259" name="Google Shape;1259;p14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4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groupings</a:t>
            </a:r>
            <a:endParaRPr/>
          </a:p>
        </p:txBody>
      </p:sp>
      <p:sp>
        <p:nvSpPr>
          <p:cNvPr id="1265" name="Google Shape;1265;p143"/>
          <p:cNvSpPr txBox="1"/>
          <p:nvPr>
            <p:ph idx="1" type="body"/>
          </p:nvPr>
        </p:nvSpPr>
        <p:spPr>
          <a:xfrm>
            <a:off x="235500" y="887413"/>
            <a:ext cx="8520600" cy="32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 should facilitate organizing students into small groups</a:t>
            </a:r>
            <a:endParaRPr/>
          </a:p>
          <a:p>
            <a:pPr indent="0" lvl="0" marL="0" rtl="0" algn="l">
              <a:spcBef>
                <a:spcPts val="1600"/>
              </a:spcBef>
              <a:spcAft>
                <a:spcPts val="0"/>
              </a:spcAft>
              <a:buNone/>
            </a:pPr>
            <a:r>
              <a:rPr lang="en"/>
              <a:t>Help them find common project ideas (Week 1 Day 3)</a:t>
            </a:r>
            <a:endParaRPr/>
          </a:p>
          <a:p>
            <a:pPr indent="-330200" lvl="1" marL="914400" rtl="0" algn="l">
              <a:spcBef>
                <a:spcPts val="1600"/>
              </a:spcBef>
              <a:spcAft>
                <a:spcPts val="0"/>
              </a:spcAft>
              <a:buSzPts val="1600"/>
              <a:buChar char="○"/>
            </a:pPr>
            <a:r>
              <a:rPr lang="en"/>
              <a:t>Based on their own idea</a:t>
            </a:r>
            <a:endParaRPr/>
          </a:p>
          <a:p>
            <a:pPr indent="-330200" lvl="1" marL="914400" rtl="0" algn="l">
              <a:spcBef>
                <a:spcPts val="0"/>
              </a:spcBef>
              <a:spcAft>
                <a:spcPts val="0"/>
              </a:spcAft>
              <a:buSzPts val="1600"/>
              <a:buChar char="○"/>
            </a:pPr>
            <a:r>
              <a:rPr lang="en"/>
              <a:t>Based on provided examples ideas</a:t>
            </a:r>
            <a:endParaRPr/>
          </a:p>
          <a:p>
            <a:pPr indent="0" lvl="0" marL="0" rtl="0" algn="l">
              <a:spcBef>
                <a:spcPts val="1600"/>
              </a:spcBef>
              <a:spcAft>
                <a:spcPts val="0"/>
              </a:spcAft>
              <a:buNone/>
            </a:pPr>
            <a:r>
              <a:rPr lang="en"/>
              <a:t>Matching should already group students in pods by similar interests</a:t>
            </a:r>
            <a:endParaRPr/>
          </a:p>
          <a:p>
            <a:pPr indent="-330200" lvl="1" marL="914400" rtl="0" algn="l">
              <a:spcBef>
                <a:spcPts val="1600"/>
              </a:spcBef>
              <a:spcAft>
                <a:spcPts val="0"/>
              </a:spcAft>
              <a:buSzPts val="1600"/>
              <a:buChar char="○"/>
            </a:pPr>
            <a:r>
              <a:rPr lang="en"/>
              <a:t>But students need to find consensus projects</a:t>
            </a:r>
            <a:endParaRPr/>
          </a:p>
          <a:p>
            <a:pPr indent="-330200" lvl="1" marL="914400" rtl="0" algn="l">
              <a:spcBef>
                <a:spcPts val="0"/>
              </a:spcBef>
              <a:spcAft>
                <a:spcPts val="0"/>
              </a:spcAft>
              <a:buSzPts val="1600"/>
              <a:buChar char="○"/>
            </a:pPr>
            <a:r>
              <a:rPr lang="en"/>
              <a:t>Make sure students have </a:t>
            </a:r>
            <a:r>
              <a:rPr b="1" lang="en"/>
              <a:t>compatible</a:t>
            </a:r>
            <a:r>
              <a:rPr b="1" lang="en"/>
              <a:t> time commitments</a:t>
            </a:r>
            <a:r>
              <a:rPr lang="en"/>
              <a:t> for project</a:t>
            </a:r>
            <a:endParaRPr/>
          </a:p>
        </p:txBody>
      </p:sp>
      <p:sp>
        <p:nvSpPr>
          <p:cNvPr id="1266" name="Google Shape;1266;p14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4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resources </a:t>
            </a:r>
            <a:endParaRPr/>
          </a:p>
        </p:txBody>
      </p:sp>
      <p:sp>
        <p:nvSpPr>
          <p:cNvPr id="1272" name="Google Shape;1272;p14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provide many project examples to get ideas flowing</a:t>
            </a:r>
            <a:endParaRPr/>
          </a:p>
          <a:p>
            <a:pPr indent="-355600" lvl="0" marL="457200" rtl="0" algn="l">
              <a:spcBef>
                <a:spcPts val="1600"/>
              </a:spcBef>
              <a:spcAft>
                <a:spcPts val="0"/>
              </a:spcAft>
              <a:buSzPts val="2000"/>
              <a:buChar char="●"/>
            </a:pPr>
            <a:r>
              <a:rPr lang="en"/>
              <a:t>Slide deck is </a:t>
            </a:r>
            <a:r>
              <a:rPr lang="en" u="sng">
                <a:solidFill>
                  <a:schemeClr val="hlink"/>
                </a:solidFill>
                <a:hlinkClick r:id="rId3"/>
              </a:rPr>
              <a:t>here</a:t>
            </a:r>
            <a:r>
              <a:rPr lang="en"/>
              <a:t> (under construction)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We recommend using curated datasets</a:t>
            </a:r>
            <a:endParaRPr/>
          </a:p>
          <a:p>
            <a:pPr indent="-355600" lvl="0" marL="457200" rtl="0" algn="l">
              <a:spcBef>
                <a:spcPts val="1600"/>
              </a:spcBef>
              <a:spcAft>
                <a:spcPts val="0"/>
              </a:spcAft>
              <a:buSzPts val="2000"/>
              <a:buChar char="●"/>
            </a:pPr>
            <a:r>
              <a:rPr lang="en"/>
              <a:t>Videos about these data are </a:t>
            </a:r>
            <a:r>
              <a:rPr lang="en" u="sng">
                <a:solidFill>
                  <a:schemeClr val="hlink"/>
                </a:solidFill>
                <a:hlinkClick r:id="rId4"/>
              </a:rPr>
              <a:t>here</a:t>
            </a:r>
            <a:endParaRPr/>
          </a:p>
        </p:txBody>
      </p:sp>
      <p:sp>
        <p:nvSpPr>
          <p:cNvPr id="1273" name="Google Shape;1273;p14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4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Mentors</a:t>
            </a:r>
            <a:endParaRPr/>
          </a:p>
        </p:txBody>
      </p:sp>
      <p:sp>
        <p:nvSpPr>
          <p:cNvPr id="1279" name="Google Shape;1279;p145"/>
          <p:cNvSpPr txBox="1"/>
          <p:nvPr>
            <p:ph idx="1" type="body"/>
          </p:nvPr>
        </p:nvSpPr>
        <p:spPr>
          <a:xfrm>
            <a:off x="235500" y="1405375"/>
            <a:ext cx="8520600" cy="24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Five 30-min meetings planned with faculty mentors for conceptual guidance project discussions</a:t>
            </a:r>
            <a:endParaRPr b="1"/>
          </a:p>
          <a:p>
            <a:pPr indent="-342900" lvl="0" marL="457200" rtl="0" algn="l">
              <a:spcBef>
                <a:spcPts val="1600"/>
              </a:spcBef>
              <a:spcAft>
                <a:spcPts val="0"/>
              </a:spcAft>
              <a:buSzPts val="1800"/>
              <a:buChar char="●"/>
            </a:pPr>
            <a:r>
              <a:rPr lang="en" sz="1800"/>
              <a:t>Mentor 1: help brainstorming</a:t>
            </a:r>
            <a:endParaRPr sz="1800"/>
          </a:p>
          <a:p>
            <a:pPr indent="-342900" lvl="1" marL="914400" rtl="0" algn="l">
              <a:spcBef>
                <a:spcPts val="0"/>
              </a:spcBef>
              <a:spcAft>
                <a:spcPts val="0"/>
              </a:spcAft>
              <a:buSzPts val="1800"/>
              <a:buChar char="○"/>
            </a:pPr>
            <a:r>
              <a:rPr lang="en" sz="1800"/>
              <a:t>Week 1, Day 3 or 4</a:t>
            </a:r>
            <a:endParaRPr sz="1800"/>
          </a:p>
          <a:p>
            <a:pPr indent="-342900" lvl="0" marL="457200" rtl="0" algn="l">
              <a:spcBef>
                <a:spcPts val="1000"/>
              </a:spcBef>
              <a:spcAft>
                <a:spcPts val="0"/>
              </a:spcAft>
              <a:buSzPts val="1800"/>
              <a:buChar char="●"/>
            </a:pPr>
            <a:r>
              <a:rPr lang="en" sz="1800"/>
              <a:t>Mentor 2: expert on project subject matter</a:t>
            </a:r>
            <a:endParaRPr sz="1800"/>
          </a:p>
          <a:p>
            <a:pPr indent="-342900" lvl="1" marL="914400" rtl="0" algn="l">
              <a:spcBef>
                <a:spcPts val="0"/>
              </a:spcBef>
              <a:spcAft>
                <a:spcPts val="0"/>
              </a:spcAft>
              <a:buSzPts val="1800"/>
              <a:buChar char="○"/>
            </a:pPr>
            <a:r>
              <a:rPr lang="en" sz="1800"/>
              <a:t>Four meetings in Weeks 2, 3</a:t>
            </a:r>
            <a:endParaRPr sz="1800"/>
          </a:p>
        </p:txBody>
      </p:sp>
      <p:sp>
        <p:nvSpPr>
          <p:cNvPr id="1280" name="Google Shape;1280;p14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4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Example Project topic: </a:t>
            </a:r>
            <a:r>
              <a:rPr lang="en"/>
              <a:t>Decoding X from Y</a:t>
            </a:r>
            <a:endParaRPr/>
          </a:p>
        </p:txBody>
      </p:sp>
      <p:sp>
        <p:nvSpPr>
          <p:cNvPr id="1286" name="Google Shape;1286;p146"/>
          <p:cNvSpPr txBox="1"/>
          <p:nvPr>
            <p:ph idx="1" type="body"/>
          </p:nvPr>
        </p:nvSpPr>
        <p:spPr>
          <a:xfrm>
            <a:off x="235500" y="110092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1000"/>
              </a:spcBef>
              <a:spcAft>
                <a:spcPts val="0"/>
              </a:spcAft>
              <a:buNone/>
            </a:pPr>
            <a:r>
              <a:t/>
            </a:r>
            <a:endParaRPr sz="1700">
              <a:solidFill>
                <a:srgbClr val="000000"/>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Specific question: </a:t>
            </a:r>
            <a:r>
              <a:rPr lang="en" sz="1400">
                <a:solidFill>
                  <a:srgbClr val="999999"/>
                </a:solidFill>
                <a:latin typeface="Arial"/>
                <a:ea typeface="Arial"/>
                <a:cs typeface="Arial"/>
                <a:sym typeface="Arial"/>
              </a:rPr>
              <a:t>Pick a variable of interest, like orientation, frequency, running… Then pick a type of brain signal, like firing rate, oscillation amplitude, time series… How are these quantities related?</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Data set: </a:t>
            </a:r>
            <a:r>
              <a:rPr lang="en" sz="1400">
                <a:solidFill>
                  <a:srgbClr val="999999"/>
                </a:solidFill>
                <a:latin typeface="Arial"/>
                <a:ea typeface="Arial"/>
                <a:cs typeface="Arial"/>
                <a:sym typeface="Arial"/>
              </a:rPr>
              <a:t>Any.</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Techniques:</a:t>
            </a:r>
            <a:r>
              <a:rPr lang="en" sz="1400">
                <a:solidFill>
                  <a:srgbClr val="999999"/>
                </a:solidFill>
                <a:latin typeface="Arial"/>
                <a:ea typeface="Arial"/>
                <a:cs typeface="Arial"/>
                <a:sym typeface="Arial"/>
              </a:rPr>
              <a:t>Many, both linear and nonlinear. Linear: regression, Support Vector Machines, Canonical Correlation Analysis, Granger Causality. Nonlinear: Directed Information, Neural Networks...</a:t>
            </a:r>
            <a:endParaRPr sz="1700">
              <a:solidFill>
                <a:srgbClr val="999999"/>
              </a:solidFill>
              <a:latin typeface="Arial"/>
              <a:ea typeface="Arial"/>
              <a:cs typeface="Arial"/>
              <a:sym typeface="Arial"/>
            </a:endParaRPr>
          </a:p>
          <a:p>
            <a:pPr indent="0" lvl="0" marL="0" rtl="0" algn="l">
              <a:spcBef>
                <a:spcPts val="1000"/>
              </a:spcBef>
              <a:spcAft>
                <a:spcPts val="1000"/>
              </a:spcAft>
              <a:buNone/>
            </a:pPr>
            <a:r>
              <a:rPr lang="en" sz="1700">
                <a:solidFill>
                  <a:srgbClr val="000000"/>
                </a:solidFill>
                <a:latin typeface="Arial"/>
                <a:ea typeface="Arial"/>
                <a:cs typeface="Arial"/>
                <a:sym typeface="Arial"/>
              </a:rPr>
              <a:t>Controls: </a:t>
            </a:r>
            <a:r>
              <a:rPr lang="en" sz="1400">
                <a:solidFill>
                  <a:srgbClr val="999999"/>
                </a:solidFill>
                <a:latin typeface="Arial"/>
                <a:ea typeface="Arial"/>
                <a:cs typeface="Arial"/>
                <a:sym typeface="Arial"/>
              </a:rPr>
              <a:t>Cross-validate for held-out data. Causality is harder to establish.</a:t>
            </a:r>
            <a:endParaRPr>
              <a:solidFill>
                <a:srgbClr val="999999"/>
              </a:solidFill>
            </a:endParaRPr>
          </a:p>
        </p:txBody>
      </p:sp>
      <p:sp>
        <p:nvSpPr>
          <p:cNvPr id="1287" name="Google Shape;1287;p14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8" name="Google Shape;1288;p146"/>
          <p:cNvSpPr txBox="1"/>
          <p:nvPr/>
        </p:nvSpPr>
        <p:spPr>
          <a:xfrm>
            <a:off x="274350" y="737578"/>
            <a:ext cx="6750300" cy="11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Scientific context: </a:t>
            </a:r>
            <a:r>
              <a:rPr lang="en">
                <a:solidFill>
                  <a:schemeClr val="accent4"/>
                </a:solidFill>
              </a:rPr>
              <a:t>Many scientific questions ask whether some brain signals Y contain information about some task variables X. Decoding provides a way to estimate that: if you can decode X from Y using some technique, then you know that information is present (though not necessarily used).</a:t>
            </a:r>
            <a:endParaRPr>
              <a:latin typeface="Proxima Nova"/>
              <a:ea typeface="Proxima Nova"/>
              <a:cs typeface="Proxima Nova"/>
              <a:sym typeface="Proxima Nov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47"/>
          <p:cNvSpPr txBox="1"/>
          <p:nvPr>
            <p:ph type="title"/>
          </p:nvPr>
        </p:nvSpPr>
        <p:spPr>
          <a:xfrm>
            <a:off x="83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rPr>
              <a:t>Project topic: </a:t>
            </a:r>
            <a:r>
              <a:rPr lang="en" sz="2600"/>
              <a:t>Encoding of facial movements in V1</a:t>
            </a:r>
            <a:endParaRPr sz="2600"/>
          </a:p>
        </p:txBody>
      </p:sp>
      <p:sp>
        <p:nvSpPr>
          <p:cNvPr id="1294" name="Google Shape;1294;p14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1000"/>
              </a:spcBef>
              <a:spcAft>
                <a:spcPts val="0"/>
              </a:spcAft>
              <a:buNone/>
            </a:pPr>
            <a:r>
              <a:t/>
            </a:r>
            <a:endParaRPr sz="1700">
              <a:solidFill>
                <a:srgbClr val="000000"/>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Specific question: </a:t>
            </a:r>
            <a:r>
              <a:rPr lang="en" sz="1400">
                <a:solidFill>
                  <a:schemeClr val="accent4"/>
                </a:solidFill>
                <a:latin typeface="Arial"/>
                <a:ea typeface="Arial"/>
                <a:cs typeface="Arial"/>
                <a:sym typeface="Arial"/>
              </a:rPr>
              <a:t>Can you determine </a:t>
            </a:r>
            <a:r>
              <a:rPr b="1" i="1" lang="en" sz="1400">
                <a:solidFill>
                  <a:schemeClr val="accent4"/>
                </a:solidFill>
                <a:latin typeface="Arial"/>
                <a:ea typeface="Arial"/>
                <a:cs typeface="Arial"/>
                <a:sym typeface="Arial"/>
              </a:rPr>
              <a:t>which</a:t>
            </a:r>
            <a:r>
              <a:rPr lang="en" sz="1400">
                <a:solidFill>
                  <a:schemeClr val="accent4"/>
                </a:solidFill>
                <a:latin typeface="Arial"/>
                <a:ea typeface="Arial"/>
                <a:cs typeface="Arial"/>
                <a:sym typeface="Arial"/>
              </a:rPr>
              <a:t> patterns of facial movement are encoded? That might contain hints about the function of these signals. </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Data set: </a:t>
            </a:r>
            <a:r>
              <a:rPr lang="en" sz="1400">
                <a:solidFill>
                  <a:srgbClr val="999999"/>
                </a:solidFill>
                <a:latin typeface="Arial"/>
                <a:ea typeface="Arial"/>
                <a:cs typeface="Arial"/>
                <a:sym typeface="Arial"/>
              </a:rPr>
              <a:t>Stringer with spontaneous behaviors. </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Techniques:</a:t>
            </a:r>
            <a:r>
              <a:rPr lang="en" sz="1400">
                <a:solidFill>
                  <a:srgbClr val="999999"/>
                </a:solidFill>
                <a:latin typeface="Arial"/>
                <a:ea typeface="Arial"/>
                <a:cs typeface="Arial"/>
                <a:sym typeface="Arial"/>
              </a:rPr>
              <a:t> For tracking fiducial points on the face: DeepLabCut/APT/</a:t>
            </a:r>
            <a:r>
              <a:rPr lang="en" sz="1400">
                <a:solidFill>
                  <a:schemeClr val="accent4"/>
                </a:solidFill>
                <a:latin typeface="Arial"/>
                <a:ea typeface="Arial"/>
                <a:cs typeface="Arial"/>
                <a:sym typeface="Arial"/>
              </a:rPr>
              <a:t>LEAP/</a:t>
            </a:r>
            <a:r>
              <a:rPr lang="en" sz="1400">
                <a:solidFill>
                  <a:srgbClr val="999999"/>
                </a:solidFill>
                <a:latin typeface="Arial"/>
                <a:ea typeface="Arial"/>
                <a:cs typeface="Arial"/>
                <a:sym typeface="Arial"/>
              </a:rPr>
              <a:t>DeepPoseKit. For dimension reduction on spatiotemporal point cloud data: PCA, HMM, Gaussian Process Factor Analysis (GPFA). For regression prediction: reduced rank regression, ridge regression, deep networks. </a:t>
            </a:r>
            <a:endParaRPr sz="1700">
              <a:solidFill>
                <a:srgbClr val="999999"/>
              </a:solidFill>
              <a:latin typeface="Arial"/>
              <a:ea typeface="Arial"/>
              <a:cs typeface="Arial"/>
              <a:sym typeface="Arial"/>
            </a:endParaRPr>
          </a:p>
          <a:p>
            <a:pPr indent="0" lvl="0" marL="0" rtl="0" algn="l">
              <a:spcBef>
                <a:spcPts val="1000"/>
              </a:spcBef>
              <a:spcAft>
                <a:spcPts val="1000"/>
              </a:spcAft>
              <a:buNone/>
            </a:pPr>
            <a:r>
              <a:rPr lang="en" sz="1700">
                <a:solidFill>
                  <a:srgbClr val="000000"/>
                </a:solidFill>
                <a:latin typeface="Arial"/>
                <a:ea typeface="Arial"/>
                <a:cs typeface="Arial"/>
                <a:sym typeface="Arial"/>
              </a:rPr>
              <a:t>Controls: </a:t>
            </a:r>
            <a:r>
              <a:rPr lang="en" sz="1400">
                <a:solidFill>
                  <a:srgbClr val="999999"/>
                </a:solidFill>
                <a:latin typeface="Arial"/>
                <a:ea typeface="Arial"/>
                <a:cs typeface="Arial"/>
                <a:sym typeface="Arial"/>
              </a:rPr>
              <a:t>Cross validation and establish baselines based on Stringer, Pachitariu et al, Science 2019.</a:t>
            </a:r>
            <a:endParaRPr>
              <a:solidFill>
                <a:srgbClr val="999999"/>
              </a:solidFill>
            </a:endParaRPr>
          </a:p>
        </p:txBody>
      </p:sp>
      <p:sp>
        <p:nvSpPr>
          <p:cNvPr id="1295" name="Google Shape;1295;p14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6" name="Google Shape;1296;p147"/>
          <p:cNvSpPr txBox="1"/>
          <p:nvPr/>
        </p:nvSpPr>
        <p:spPr>
          <a:xfrm>
            <a:off x="244325" y="759575"/>
            <a:ext cx="6917400" cy="8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Scientific context: </a:t>
            </a:r>
            <a:r>
              <a:rPr lang="en">
                <a:solidFill>
                  <a:schemeClr val="accent4"/>
                </a:solidFill>
              </a:rPr>
              <a:t>It has been known since Niell and Stryker, 2010 that sensory areas are modulated by locomotion. Recently it has emerged that V1 and the brain as a whole also encodes finer details of an animal’s facial movements. Why?   </a:t>
            </a:r>
            <a:endParaRPr>
              <a:solidFill>
                <a:schemeClr val="accent4"/>
              </a:solidFill>
            </a:endParaRPr>
          </a:p>
          <a:p>
            <a:pPr indent="0" lvl="0" marL="0" rtl="0" algn="l">
              <a:spcBef>
                <a:spcPts val="10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48"/>
          <p:cNvSpPr txBox="1"/>
          <p:nvPr>
            <p:ph type="title"/>
          </p:nvPr>
        </p:nvSpPr>
        <p:spPr>
          <a:xfrm>
            <a:off x="48400" y="147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Project topic: </a:t>
            </a:r>
            <a:r>
              <a:rPr lang="en" sz="2500"/>
              <a:t>Reinforcement learning for foraging</a:t>
            </a:r>
            <a:endParaRPr sz="2500"/>
          </a:p>
        </p:txBody>
      </p:sp>
      <p:sp>
        <p:nvSpPr>
          <p:cNvPr id="1302" name="Google Shape;1302;p148"/>
          <p:cNvSpPr txBox="1"/>
          <p:nvPr>
            <p:ph idx="1" type="body"/>
          </p:nvPr>
        </p:nvSpPr>
        <p:spPr>
          <a:xfrm>
            <a:off x="311700" y="991525"/>
            <a:ext cx="85206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Arial"/>
                <a:ea typeface="Arial"/>
                <a:cs typeface="Arial"/>
                <a:sym typeface="Arial"/>
              </a:rPr>
              <a:t>Scientific context: </a:t>
            </a:r>
            <a:r>
              <a:rPr lang="en" sz="1400">
                <a:solidFill>
                  <a:srgbClr val="999999"/>
                </a:solidFill>
                <a:latin typeface="Arial"/>
                <a:ea typeface="Arial"/>
                <a:cs typeface="Arial"/>
                <a:sym typeface="Arial"/>
              </a:rPr>
              <a:t>Animals forage for food, integrating evidence and taking actions. Can this be explained by reinforcement learning problem.</a:t>
            </a:r>
            <a:endParaRPr sz="14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Specific question: </a:t>
            </a:r>
            <a:r>
              <a:rPr lang="en" sz="1400">
                <a:solidFill>
                  <a:schemeClr val="accent4"/>
                </a:solidFill>
                <a:latin typeface="Arial"/>
                <a:ea typeface="Arial"/>
                <a:cs typeface="Arial"/>
                <a:sym typeface="Arial"/>
              </a:rPr>
              <a:t>How should behavior on a foraging task depend on uncertainty, cost, dynamics?</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Data set: </a:t>
            </a:r>
            <a:r>
              <a:rPr lang="en" sz="1400">
                <a:solidFill>
                  <a:srgbClr val="999999"/>
                </a:solidFill>
                <a:latin typeface="Arial"/>
                <a:ea typeface="Arial"/>
                <a:cs typeface="Arial"/>
                <a:sym typeface="Arial"/>
              </a:rPr>
              <a:t>None — theory project.</a:t>
            </a:r>
            <a:endParaRPr sz="1700">
              <a:solidFill>
                <a:srgbClr val="999999"/>
              </a:solidFill>
              <a:latin typeface="Arial"/>
              <a:ea typeface="Arial"/>
              <a:cs typeface="Arial"/>
              <a:sym typeface="Arial"/>
            </a:endParaRPr>
          </a:p>
          <a:p>
            <a:pPr indent="0" lvl="0" marL="0" rtl="0" algn="l">
              <a:spcBef>
                <a:spcPts val="1000"/>
              </a:spcBef>
              <a:spcAft>
                <a:spcPts val="0"/>
              </a:spcAft>
              <a:buNone/>
            </a:pPr>
            <a:r>
              <a:rPr lang="en" sz="1700">
                <a:solidFill>
                  <a:srgbClr val="000000"/>
                </a:solidFill>
                <a:latin typeface="Arial"/>
                <a:ea typeface="Arial"/>
                <a:cs typeface="Arial"/>
                <a:sym typeface="Arial"/>
              </a:rPr>
              <a:t>Techniques:</a:t>
            </a:r>
            <a:r>
              <a:rPr lang="en" sz="1400">
                <a:solidFill>
                  <a:srgbClr val="999999"/>
                </a:solidFill>
                <a:latin typeface="Arial"/>
                <a:ea typeface="Arial"/>
                <a:cs typeface="Arial"/>
                <a:sym typeface="Arial"/>
              </a:rPr>
              <a:t>Use Reinforcement learning or control to find optimal behavior on simple foraging tasks described in behavioral neuroscience literature. Model tasks by a Markov Decision Process. Reproduce published plots for animal behavior, but for optimal foraging.</a:t>
            </a:r>
            <a:endParaRPr sz="1700">
              <a:solidFill>
                <a:srgbClr val="999999"/>
              </a:solidFill>
              <a:latin typeface="Arial"/>
              <a:ea typeface="Arial"/>
              <a:cs typeface="Arial"/>
              <a:sym typeface="Arial"/>
            </a:endParaRPr>
          </a:p>
          <a:p>
            <a:pPr indent="0" lvl="0" marL="0" rtl="0" algn="l">
              <a:spcBef>
                <a:spcPts val="1000"/>
              </a:spcBef>
              <a:spcAft>
                <a:spcPts val="1000"/>
              </a:spcAft>
              <a:buNone/>
            </a:pPr>
            <a:r>
              <a:rPr lang="en" sz="1700">
                <a:solidFill>
                  <a:srgbClr val="000000"/>
                </a:solidFill>
                <a:latin typeface="Arial"/>
                <a:ea typeface="Arial"/>
                <a:cs typeface="Arial"/>
                <a:sym typeface="Arial"/>
              </a:rPr>
              <a:t>Controls: </a:t>
            </a:r>
            <a:r>
              <a:rPr lang="en" sz="1400">
                <a:solidFill>
                  <a:srgbClr val="999999"/>
                </a:solidFill>
                <a:latin typeface="Arial"/>
                <a:ea typeface="Arial"/>
                <a:cs typeface="Arial"/>
                <a:sym typeface="Arial"/>
              </a:rPr>
              <a:t>Compare to simpler heuristic strategy.</a:t>
            </a:r>
            <a:endParaRPr>
              <a:solidFill>
                <a:srgbClr val="999999"/>
              </a:solidFill>
            </a:endParaRPr>
          </a:p>
        </p:txBody>
      </p:sp>
      <p:sp>
        <p:nvSpPr>
          <p:cNvPr id="1303" name="Google Shape;1303;p14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oles &amp; responsibilities</a:t>
            </a:r>
            <a:endParaRPr/>
          </a:p>
        </p:txBody>
      </p:sp>
      <p:sp>
        <p:nvSpPr>
          <p:cNvPr id="377" name="Google Shape;377;p2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be a learning facilitator, mentor and first contact point for your pod of students!</a:t>
            </a:r>
            <a:endParaRPr/>
          </a:p>
          <a:p>
            <a:pPr indent="-355600" lvl="0" marL="457200" rtl="0" algn="l">
              <a:spcBef>
                <a:spcPts val="1600"/>
              </a:spcBef>
              <a:spcAft>
                <a:spcPts val="0"/>
              </a:spcAft>
              <a:buSzPts val="2000"/>
              <a:buChar char="●"/>
            </a:pPr>
            <a:r>
              <a:rPr lang="en"/>
              <a:t>Ensure </a:t>
            </a:r>
            <a:r>
              <a:rPr lang="en" u="sng">
                <a:solidFill>
                  <a:schemeClr val="hlink"/>
                </a:solidFill>
                <a:hlinkClick r:id="rId3"/>
              </a:rPr>
              <a:t>code of conduct</a:t>
            </a:r>
            <a:r>
              <a:rPr lang="en"/>
              <a:t> is respected</a:t>
            </a:r>
            <a:endParaRPr/>
          </a:p>
          <a:p>
            <a:pPr indent="-355600" lvl="0" marL="457200" rtl="0" algn="l">
              <a:spcBef>
                <a:spcPts val="0"/>
              </a:spcBef>
              <a:spcAft>
                <a:spcPts val="0"/>
              </a:spcAft>
              <a:buSzPts val="2000"/>
              <a:buChar char="●"/>
            </a:pPr>
            <a:r>
              <a:rPr lang="en"/>
              <a:t>Ensure students progress well through tutorials</a:t>
            </a:r>
            <a:endParaRPr/>
          </a:p>
          <a:p>
            <a:pPr indent="-355600" lvl="0" marL="457200" rtl="0" algn="l">
              <a:spcBef>
                <a:spcPts val="0"/>
              </a:spcBef>
              <a:spcAft>
                <a:spcPts val="0"/>
              </a:spcAft>
              <a:buSzPts val="2000"/>
              <a:buChar char="●"/>
            </a:pPr>
            <a:r>
              <a:rPr lang="en"/>
              <a:t>Divide your time equitably between students and groups</a:t>
            </a:r>
            <a:endParaRPr/>
          </a:p>
          <a:p>
            <a:pPr indent="-355600" lvl="0" marL="457200" rtl="0" algn="l">
              <a:spcBef>
                <a:spcPts val="0"/>
              </a:spcBef>
              <a:spcAft>
                <a:spcPts val="0"/>
              </a:spcAft>
              <a:buSzPts val="2000"/>
              <a:buChar char="●"/>
            </a:pPr>
            <a:r>
              <a:rPr lang="en"/>
              <a:t>Support student group projects </a:t>
            </a:r>
            <a:endParaRPr/>
          </a:p>
        </p:txBody>
      </p:sp>
      <p:sp>
        <p:nvSpPr>
          <p:cNvPr id="378" name="Google Shape;378;p2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4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projects - final thoughts</a:t>
            </a:r>
            <a:endParaRPr/>
          </a:p>
        </p:txBody>
      </p:sp>
      <p:sp>
        <p:nvSpPr>
          <p:cNvPr id="1309" name="Google Shape;1309;p149"/>
          <p:cNvSpPr txBox="1"/>
          <p:nvPr>
            <p:ph idx="1" type="body"/>
          </p:nvPr>
        </p:nvSpPr>
        <p:spPr>
          <a:xfrm>
            <a:off x="660125" y="1549475"/>
            <a:ext cx="8096100" cy="26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are often key part of summer schools. Over zoom things will be different. Keep us updated about how things are going.</a:t>
            </a:r>
            <a:endParaRPr/>
          </a:p>
          <a:p>
            <a:pPr indent="0" lvl="0" marL="0" rtl="0" algn="l">
              <a:spcBef>
                <a:spcPts val="1600"/>
              </a:spcBef>
              <a:spcAft>
                <a:spcPts val="0"/>
              </a:spcAft>
              <a:buNone/>
            </a:pPr>
            <a:r>
              <a:rPr lang="en"/>
              <a:t>This is science! </a:t>
            </a:r>
            <a:r>
              <a:rPr b="1" lang="en"/>
              <a:t>Most of what we try doesn’t work</a:t>
            </a:r>
            <a:r>
              <a:rPr lang="en"/>
              <a:t>. That’s okay.</a:t>
            </a:r>
            <a:endParaRPr/>
          </a:p>
          <a:p>
            <a:pPr indent="0" lvl="0" marL="0" rtl="0" algn="l">
              <a:spcBef>
                <a:spcPts val="1600"/>
              </a:spcBef>
              <a:spcAft>
                <a:spcPts val="0"/>
              </a:spcAft>
              <a:buNone/>
            </a:pPr>
            <a:r>
              <a:rPr lang="en"/>
              <a:t>Be flexible and encouraging.</a:t>
            </a:r>
            <a:endParaRPr/>
          </a:p>
          <a:p>
            <a:pPr indent="0" lvl="0" marL="0" rtl="0" algn="l">
              <a:spcBef>
                <a:spcPts val="1600"/>
              </a:spcBef>
              <a:spcAft>
                <a:spcPts val="1600"/>
              </a:spcAft>
              <a:buNone/>
            </a:pPr>
            <a:r>
              <a:t/>
            </a:r>
            <a:endParaRPr/>
          </a:p>
        </p:txBody>
      </p:sp>
      <p:sp>
        <p:nvSpPr>
          <p:cNvPr id="1310" name="Google Shape;1310;p14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50"/>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Day 1 / Day 2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15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goal?</a:t>
            </a:r>
            <a:endParaRPr/>
          </a:p>
        </p:txBody>
      </p:sp>
      <p:sp>
        <p:nvSpPr>
          <p:cNvPr id="1321" name="Google Shape;1321;p15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Days 1-2 are meta-modeling days</a:t>
            </a:r>
            <a:endParaRPr/>
          </a:p>
          <a:p>
            <a:pPr indent="-355600" lvl="0" marL="457200" rtl="0" algn="l">
              <a:spcBef>
                <a:spcPts val="1600"/>
              </a:spcBef>
              <a:spcAft>
                <a:spcPts val="0"/>
              </a:spcAft>
              <a:buSzPts val="2000"/>
              <a:buChar char="●"/>
            </a:pPr>
            <a:r>
              <a:rPr lang="en"/>
              <a:t>Students learn what models are</a:t>
            </a:r>
            <a:endParaRPr/>
          </a:p>
          <a:p>
            <a:pPr indent="-355600" lvl="0" marL="457200" rtl="0" algn="l">
              <a:spcBef>
                <a:spcPts val="0"/>
              </a:spcBef>
              <a:spcAft>
                <a:spcPts val="0"/>
              </a:spcAft>
              <a:buSzPts val="2000"/>
              <a:buChar char="●"/>
            </a:pPr>
            <a:r>
              <a:rPr lang="en"/>
              <a:t>Students learn how to approach modeling from scratch</a:t>
            </a:r>
            <a:endParaRPr/>
          </a:p>
          <a:p>
            <a:pPr indent="0" lvl="0" marL="0" rtl="0" algn="l">
              <a:spcBef>
                <a:spcPts val="1600"/>
              </a:spcBef>
              <a:spcAft>
                <a:spcPts val="0"/>
              </a:spcAft>
              <a:buNone/>
            </a:pPr>
            <a:r>
              <a:rPr lang="en"/>
              <a:t>It’s about the thought process and the reasoning, not the specific models</a:t>
            </a:r>
            <a:endParaRPr/>
          </a:p>
          <a:p>
            <a:pPr indent="-355600" lvl="0" marL="457200" rtl="0" algn="l">
              <a:spcBef>
                <a:spcPts val="1600"/>
              </a:spcBef>
              <a:spcAft>
                <a:spcPts val="0"/>
              </a:spcAft>
              <a:buSzPts val="2000"/>
              <a:buChar char="●"/>
            </a:pPr>
            <a:r>
              <a:rPr lang="en"/>
              <a:t>We want students to think about what different models buy us</a:t>
            </a:r>
            <a:endParaRPr/>
          </a:p>
          <a:p>
            <a:pPr indent="-355600" lvl="0" marL="457200" rtl="0" algn="l">
              <a:spcBef>
                <a:spcPts val="0"/>
              </a:spcBef>
              <a:spcAft>
                <a:spcPts val="0"/>
              </a:spcAft>
              <a:buSzPts val="2000"/>
              <a:buChar char="●"/>
            </a:pPr>
            <a:r>
              <a:rPr lang="en"/>
              <a:t>We want students to have a rational approach to modeling</a:t>
            </a:r>
            <a:endParaRPr/>
          </a:p>
        </p:txBody>
      </p:sp>
      <p:sp>
        <p:nvSpPr>
          <p:cNvPr id="1322" name="Google Shape;1322;p15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15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models</a:t>
            </a:r>
            <a:endParaRPr/>
          </a:p>
        </p:txBody>
      </p:sp>
      <p:sp>
        <p:nvSpPr>
          <p:cNvPr id="1328" name="Google Shape;1328;p15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Slightly different schedule from other days</a:t>
            </a:r>
            <a:endParaRPr/>
          </a:p>
          <a:p>
            <a:pPr indent="-355600" lvl="0" marL="457200" rtl="0" algn="l">
              <a:spcBef>
                <a:spcPts val="1600"/>
              </a:spcBef>
              <a:spcAft>
                <a:spcPts val="0"/>
              </a:spcAft>
              <a:buSzPts val="2000"/>
              <a:buChar char="●"/>
            </a:pPr>
            <a:r>
              <a:rPr lang="en"/>
              <a:t>45 min for each of the first 3 tutorials</a:t>
            </a:r>
            <a:endParaRPr/>
          </a:p>
          <a:p>
            <a:pPr indent="-355600" lvl="0" marL="457200" rtl="0" algn="l">
              <a:spcBef>
                <a:spcPts val="0"/>
              </a:spcBef>
              <a:spcAft>
                <a:spcPts val="0"/>
              </a:spcAft>
              <a:buSzPts val="2000"/>
              <a:buChar char="●"/>
            </a:pPr>
            <a:r>
              <a:rPr lang="en"/>
              <a:t>45 min for TA-led discussion at the end!</a:t>
            </a:r>
            <a:endParaRPr/>
          </a:p>
          <a:p>
            <a:pPr indent="-355600" lvl="0" marL="457200" rtl="0" algn="l">
              <a:spcBef>
                <a:spcPts val="0"/>
              </a:spcBef>
              <a:spcAft>
                <a:spcPts val="0"/>
              </a:spcAft>
              <a:buSzPts val="2000"/>
              <a:buChar char="●"/>
            </a:pPr>
            <a:r>
              <a:rPr lang="en"/>
              <a:t>Use 1st tutorial to demo peer-programming!</a:t>
            </a:r>
            <a:endParaRPr/>
          </a:p>
          <a:p>
            <a:pPr indent="-330200" lvl="1" marL="914400" rtl="0" algn="l">
              <a:spcBef>
                <a:spcPts val="0"/>
              </a:spcBef>
              <a:spcAft>
                <a:spcPts val="0"/>
              </a:spcAft>
              <a:buSzPts val="1600"/>
              <a:buChar char="○"/>
            </a:pPr>
            <a:r>
              <a:rPr lang="en"/>
              <a:t>Then send students into break-out rooms for T 2-3</a:t>
            </a:r>
            <a:endParaRPr/>
          </a:p>
          <a:p>
            <a:pPr indent="0" lvl="0" marL="0" rtl="0" algn="l">
              <a:spcBef>
                <a:spcPts val="1600"/>
              </a:spcBef>
              <a:spcAft>
                <a:spcPts val="1600"/>
              </a:spcAft>
              <a:buNone/>
            </a:pPr>
            <a:r>
              <a:rPr lang="en"/>
              <a:t>TA-led </a:t>
            </a:r>
            <a:r>
              <a:rPr lang="en" u="sng">
                <a:solidFill>
                  <a:schemeClr val="hlink"/>
                </a:solidFill>
                <a:hlinkClick r:id="rId3"/>
              </a:rPr>
              <a:t>discussion slides</a:t>
            </a:r>
            <a:endParaRPr/>
          </a:p>
        </p:txBody>
      </p:sp>
      <p:sp>
        <p:nvSpPr>
          <p:cNvPr id="1329" name="Google Shape;1329;p15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5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Guided questions (from slides)</a:t>
            </a:r>
            <a:endParaRPr/>
          </a:p>
        </p:txBody>
      </p:sp>
      <p:sp>
        <p:nvSpPr>
          <p:cNvPr id="1335" name="Google Shape;1335;p153"/>
          <p:cNvSpPr txBox="1"/>
          <p:nvPr>
            <p:ph idx="1" type="body"/>
          </p:nvPr>
        </p:nvSpPr>
        <p:spPr>
          <a:xfrm>
            <a:off x="235500" y="1287800"/>
            <a:ext cx="8520600" cy="29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same questions after tutorials 1-3</a:t>
            </a:r>
            <a:endParaRPr/>
          </a:p>
          <a:p>
            <a:pPr indent="-355600" lvl="0" marL="457200" rtl="0" algn="l">
              <a:spcBef>
                <a:spcPts val="1600"/>
              </a:spcBef>
              <a:spcAft>
                <a:spcPts val="0"/>
              </a:spcAft>
              <a:buSzPts val="2000"/>
              <a:buChar char="●"/>
            </a:pPr>
            <a:r>
              <a:rPr lang="en"/>
              <a:t>Have you seen </a:t>
            </a:r>
            <a:r>
              <a:rPr b="1" lang="en"/>
              <a:t>what/how/why</a:t>
            </a:r>
            <a:r>
              <a:rPr lang="en"/>
              <a:t> models before?</a:t>
            </a:r>
            <a:endParaRPr/>
          </a:p>
          <a:p>
            <a:pPr indent="-355600" lvl="0" marL="457200" rtl="0" algn="l">
              <a:spcBef>
                <a:spcPts val="0"/>
              </a:spcBef>
              <a:spcAft>
                <a:spcPts val="0"/>
              </a:spcAft>
              <a:buSzPts val="2000"/>
              <a:buChar char="●"/>
            </a:pPr>
            <a:r>
              <a:rPr lang="en"/>
              <a:t>Have you ever done one?</a:t>
            </a:r>
            <a:endParaRPr/>
          </a:p>
          <a:p>
            <a:pPr indent="-355600" lvl="0" marL="457200" rtl="0" algn="l">
              <a:spcBef>
                <a:spcPts val="0"/>
              </a:spcBef>
              <a:spcAft>
                <a:spcPts val="0"/>
              </a:spcAft>
              <a:buSzPts val="2000"/>
              <a:buChar char="●"/>
            </a:pPr>
            <a:r>
              <a:rPr lang="en"/>
              <a:t>Why are what/how/why models useful?</a:t>
            </a:r>
            <a:endParaRPr/>
          </a:p>
          <a:p>
            <a:pPr indent="-355600" lvl="0" marL="457200" rtl="0" algn="l">
              <a:spcBef>
                <a:spcPts val="0"/>
              </a:spcBef>
              <a:spcAft>
                <a:spcPts val="0"/>
              </a:spcAft>
              <a:buSzPts val="2000"/>
              <a:buChar char="●"/>
            </a:pPr>
            <a:r>
              <a:rPr lang="en"/>
              <a:t>When are they possible? Does your field have why models?</a:t>
            </a:r>
            <a:endParaRPr/>
          </a:p>
          <a:p>
            <a:pPr indent="-355600" lvl="0" marL="457200" rtl="0" algn="l">
              <a:spcBef>
                <a:spcPts val="0"/>
              </a:spcBef>
              <a:spcAft>
                <a:spcPts val="0"/>
              </a:spcAft>
              <a:buSzPts val="2000"/>
              <a:buChar char="●"/>
            </a:pPr>
            <a:r>
              <a:rPr lang="en"/>
              <a:t>What do we learn from constructing them?</a:t>
            </a:r>
            <a:endParaRPr/>
          </a:p>
          <a:p>
            <a:pPr indent="0" lvl="0" marL="0" rtl="0" algn="l">
              <a:spcBef>
                <a:spcPts val="1600"/>
              </a:spcBef>
              <a:spcAft>
                <a:spcPts val="1600"/>
              </a:spcAft>
              <a:buNone/>
            </a:pPr>
            <a:r>
              <a:t/>
            </a:r>
            <a:endParaRPr/>
          </a:p>
        </p:txBody>
      </p:sp>
      <p:sp>
        <p:nvSpPr>
          <p:cNvPr id="1336" name="Google Shape;1336;p15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5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Guided questions (from slides)</a:t>
            </a:r>
            <a:endParaRPr/>
          </a:p>
          <a:p>
            <a:pPr indent="0" lvl="0" marL="0" rtl="0" algn="l">
              <a:spcBef>
                <a:spcPts val="0"/>
              </a:spcBef>
              <a:spcAft>
                <a:spcPts val="0"/>
              </a:spcAft>
              <a:buNone/>
            </a:pPr>
            <a:r>
              <a:t/>
            </a:r>
            <a:endParaRPr/>
          </a:p>
        </p:txBody>
      </p:sp>
      <p:sp>
        <p:nvSpPr>
          <p:cNvPr id="1342" name="Google Shape;1342;p154"/>
          <p:cNvSpPr txBox="1"/>
          <p:nvPr>
            <p:ph idx="1" type="body"/>
          </p:nvPr>
        </p:nvSpPr>
        <p:spPr>
          <a:xfrm>
            <a:off x="235500" y="789125"/>
            <a:ext cx="8520600" cy="3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follows a group discussion</a:t>
            </a:r>
            <a:endParaRPr/>
          </a:p>
          <a:p>
            <a:pPr indent="-355600" lvl="0" marL="457200" rtl="0" algn="l">
              <a:spcBef>
                <a:spcPts val="1600"/>
              </a:spcBef>
              <a:spcAft>
                <a:spcPts val="0"/>
              </a:spcAft>
              <a:buSzPts val="2000"/>
              <a:buChar char="●"/>
            </a:pPr>
            <a:r>
              <a:rPr lang="en"/>
              <a:t>What is your favorite model ever</a:t>
            </a:r>
            <a:endParaRPr/>
          </a:p>
          <a:p>
            <a:pPr indent="-330200" lvl="1" marL="914400" rtl="0" algn="l">
              <a:spcBef>
                <a:spcPts val="0"/>
              </a:spcBef>
              <a:spcAft>
                <a:spcPts val="0"/>
              </a:spcAft>
              <a:buSzPts val="1600"/>
              <a:buChar char="○"/>
            </a:pPr>
            <a:r>
              <a:rPr lang="en"/>
              <a:t>Every student contributes one. Can not reuse the same</a:t>
            </a:r>
            <a:endParaRPr/>
          </a:p>
          <a:p>
            <a:pPr indent="-355600" lvl="0" marL="457200" rtl="0" algn="l">
              <a:spcBef>
                <a:spcPts val="0"/>
              </a:spcBef>
              <a:spcAft>
                <a:spcPts val="0"/>
              </a:spcAft>
              <a:buSzPts val="2000"/>
              <a:buChar char="●"/>
            </a:pPr>
            <a:r>
              <a:rPr lang="en"/>
              <a:t>Which models when?</a:t>
            </a:r>
            <a:endParaRPr/>
          </a:p>
          <a:p>
            <a:pPr indent="-330200" lvl="1" marL="914400" rtl="0" algn="l">
              <a:spcBef>
                <a:spcPts val="0"/>
              </a:spcBef>
              <a:spcAft>
                <a:spcPts val="0"/>
              </a:spcAft>
              <a:buSzPts val="1600"/>
              <a:buChar char="○"/>
            </a:pPr>
            <a:r>
              <a:rPr lang="en"/>
              <a:t>For which questions do you prefer what models?</a:t>
            </a:r>
            <a:endParaRPr/>
          </a:p>
          <a:p>
            <a:pPr indent="-330200" lvl="1" marL="914400" rtl="0" algn="l">
              <a:spcBef>
                <a:spcPts val="0"/>
              </a:spcBef>
              <a:spcAft>
                <a:spcPts val="0"/>
              </a:spcAft>
              <a:buSzPts val="1600"/>
              <a:buChar char="○"/>
            </a:pPr>
            <a:r>
              <a:rPr lang="en"/>
              <a:t>How models?</a:t>
            </a:r>
            <a:endParaRPr/>
          </a:p>
          <a:p>
            <a:pPr indent="-330200" lvl="1" marL="914400" rtl="0" algn="l">
              <a:spcBef>
                <a:spcPts val="0"/>
              </a:spcBef>
              <a:spcAft>
                <a:spcPts val="0"/>
              </a:spcAft>
              <a:buSzPts val="1600"/>
              <a:buChar char="○"/>
            </a:pPr>
            <a:r>
              <a:rPr lang="en"/>
              <a:t>Why models?</a:t>
            </a:r>
            <a:endParaRPr/>
          </a:p>
          <a:p>
            <a:pPr indent="-355600" lvl="0" marL="457200" rtl="0" algn="l">
              <a:spcBef>
                <a:spcPts val="0"/>
              </a:spcBef>
              <a:spcAft>
                <a:spcPts val="0"/>
              </a:spcAft>
              <a:buSzPts val="2000"/>
              <a:buChar char="●"/>
            </a:pPr>
            <a:r>
              <a:rPr lang="en"/>
              <a:t>Which model kinds do you like best?</a:t>
            </a:r>
            <a:endParaRPr/>
          </a:p>
          <a:p>
            <a:pPr indent="-330200" lvl="1" marL="914400" rtl="0" algn="l">
              <a:spcBef>
                <a:spcPts val="0"/>
              </a:spcBef>
              <a:spcAft>
                <a:spcPts val="0"/>
              </a:spcAft>
              <a:buSzPts val="1600"/>
              <a:buChar char="○"/>
            </a:pPr>
            <a:r>
              <a:rPr lang="en"/>
              <a:t>Why?</a:t>
            </a:r>
            <a:endParaRPr/>
          </a:p>
          <a:p>
            <a:pPr indent="-330200" lvl="1" marL="914400" rtl="0" algn="l">
              <a:spcBef>
                <a:spcPts val="0"/>
              </a:spcBef>
              <a:spcAft>
                <a:spcPts val="0"/>
              </a:spcAft>
              <a:buSzPts val="1600"/>
              <a:buChar char="○"/>
            </a:pPr>
            <a:r>
              <a:rPr lang="en"/>
              <a:t>Would you be missing something if the other models did not exist?</a:t>
            </a:r>
            <a:endParaRPr/>
          </a:p>
        </p:txBody>
      </p:sp>
      <p:sp>
        <p:nvSpPr>
          <p:cNvPr id="1343" name="Google Shape;1343;p15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5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2 - how-to-model </a:t>
            </a:r>
            <a:endParaRPr/>
          </a:p>
        </p:txBody>
      </p:sp>
      <p:sp>
        <p:nvSpPr>
          <p:cNvPr id="1349" name="Google Shape;1349;p15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 schedule, but</a:t>
            </a:r>
            <a:endParaRPr/>
          </a:p>
          <a:p>
            <a:pPr indent="-355600" lvl="0" marL="457200" rtl="0" algn="l">
              <a:spcBef>
                <a:spcPts val="1600"/>
              </a:spcBef>
              <a:spcAft>
                <a:spcPts val="0"/>
              </a:spcAft>
              <a:buSzPts val="2000"/>
              <a:buChar char="●"/>
            </a:pPr>
            <a:r>
              <a:rPr lang="en"/>
              <a:t>Many discussion points that should be TA-guided</a:t>
            </a:r>
            <a:endParaRPr/>
          </a:p>
          <a:p>
            <a:pPr indent="-355600" lvl="0" marL="457200" rtl="0" algn="l">
              <a:spcBef>
                <a:spcPts val="0"/>
              </a:spcBef>
              <a:spcAft>
                <a:spcPts val="0"/>
              </a:spcAft>
              <a:buSzPts val="2000"/>
              <a:buChar char="●"/>
            </a:pPr>
            <a:r>
              <a:rPr lang="en"/>
              <a:t>Specific discussion for end of </a:t>
            </a:r>
            <a:r>
              <a:rPr lang="en"/>
              <a:t>tutorial</a:t>
            </a:r>
            <a:r>
              <a:rPr lang="en"/>
              <a:t> 1 time: model toolkit selection!</a:t>
            </a:r>
            <a:endParaRPr/>
          </a:p>
          <a:p>
            <a:pPr indent="0" lvl="0" marL="0" rtl="0" algn="l">
              <a:spcBef>
                <a:spcPts val="1600"/>
              </a:spcBef>
              <a:spcAft>
                <a:spcPts val="1600"/>
              </a:spcAft>
              <a:buNone/>
            </a:pPr>
            <a:r>
              <a:rPr lang="en"/>
              <a:t>TA-led </a:t>
            </a:r>
            <a:r>
              <a:rPr lang="en" u="sng">
                <a:solidFill>
                  <a:schemeClr val="hlink"/>
                </a:solidFill>
                <a:hlinkClick r:id="rId3"/>
              </a:rPr>
              <a:t>discussion slides</a:t>
            </a:r>
            <a:r>
              <a:rPr lang="en"/>
              <a:t> </a:t>
            </a:r>
            <a:endParaRPr/>
          </a:p>
        </p:txBody>
      </p:sp>
      <p:sp>
        <p:nvSpPr>
          <p:cNvPr id="1350" name="Google Shape;1350;p15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56"/>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a:t>
            </a:r>
            <a:endParaRPr/>
          </a:p>
          <a:p>
            <a:pPr indent="0" lvl="0" marL="0" rtl="0" algn="l">
              <a:spcBef>
                <a:spcPts val="0"/>
              </a:spcBef>
              <a:spcAft>
                <a:spcPts val="0"/>
              </a:spcAft>
              <a:buNone/>
            </a:pPr>
            <a:r>
              <a:rPr lang="en"/>
              <a:t>Pre-course Python Workshop</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5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361" name="Google Shape;1361;p157"/>
          <p:cNvSpPr txBox="1"/>
          <p:nvPr>
            <p:ph idx="1" type="body"/>
          </p:nvPr>
        </p:nvSpPr>
        <p:spPr>
          <a:xfrm>
            <a:off x="235500" y="887900"/>
            <a:ext cx="8520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Basic Python for NMA notebooks</a:t>
            </a:r>
            <a:endParaRPr/>
          </a:p>
          <a:p>
            <a:pPr indent="0" lvl="0" marL="0" rtl="0" algn="l">
              <a:lnSpc>
                <a:spcPct val="150000"/>
              </a:lnSpc>
              <a:spcBef>
                <a:spcPts val="0"/>
              </a:spcBef>
              <a:spcAft>
                <a:spcPts val="0"/>
              </a:spcAft>
              <a:buNone/>
            </a:pPr>
            <a:r>
              <a:rPr lang="en"/>
              <a:t>Build and visualize neural simulation</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362" name="Google Shape;1362;p15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5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students</a:t>
            </a:r>
            <a:endParaRPr/>
          </a:p>
        </p:txBody>
      </p:sp>
      <p:sp>
        <p:nvSpPr>
          <p:cNvPr id="1368" name="Google Shape;1368;p158"/>
          <p:cNvSpPr txBox="1"/>
          <p:nvPr>
            <p:ph idx="1" type="body"/>
          </p:nvPr>
        </p:nvSpPr>
        <p:spPr>
          <a:xfrm>
            <a:off x="235500" y="887900"/>
            <a:ext cx="8520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Some programming</a:t>
            </a:r>
            <a:endParaRPr/>
          </a:p>
          <a:p>
            <a:pPr indent="0" lvl="0" marL="0" rtl="0" algn="l">
              <a:lnSpc>
                <a:spcPct val="150000"/>
              </a:lnSpc>
              <a:spcBef>
                <a:spcPts val="0"/>
              </a:spcBef>
              <a:spcAft>
                <a:spcPts val="0"/>
              </a:spcAft>
              <a:buNone/>
            </a:pPr>
            <a:r>
              <a:rPr lang="en"/>
              <a:t>Basic neuroscience</a:t>
            </a:r>
            <a:endParaRPr/>
          </a:p>
          <a:p>
            <a:pPr indent="0" lvl="0" marL="0" rtl="0" algn="l">
              <a:lnSpc>
                <a:spcPct val="150000"/>
              </a:lnSpc>
              <a:spcBef>
                <a:spcPts val="0"/>
              </a:spcBef>
              <a:spcAft>
                <a:spcPts val="0"/>
              </a:spcAft>
              <a:buNone/>
            </a:pPr>
            <a:r>
              <a:rPr lang="en"/>
              <a:t>College-level math</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369" name="Google Shape;1369;p15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2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of conduct</a:t>
            </a:r>
            <a:endParaRPr/>
          </a:p>
        </p:txBody>
      </p:sp>
      <p:sp>
        <p:nvSpPr>
          <p:cNvPr id="385" name="Google Shape;385;p2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1. Be inclusive.</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Welcome and support everyone - any sexual orientation, gender identity and expression, race, ethnicity, culture, national origin, social and economic class, educational level, </a:t>
            </a:r>
            <a:r>
              <a:rPr lang="en" sz="1100">
                <a:solidFill>
                  <a:srgbClr val="000000"/>
                </a:solidFill>
                <a:latin typeface="Arial"/>
                <a:ea typeface="Arial"/>
                <a:cs typeface="Arial"/>
                <a:sym typeface="Arial"/>
              </a:rPr>
              <a:t>color</a:t>
            </a:r>
            <a:r>
              <a:rPr lang="en" sz="1100">
                <a:solidFill>
                  <a:srgbClr val="000000"/>
                </a:solidFill>
                <a:latin typeface="Arial"/>
                <a:ea typeface="Arial"/>
                <a:cs typeface="Arial"/>
                <a:sym typeface="Arial"/>
              </a:rPr>
              <a:t>, immigration status, sex, age, size, family status, political belief, religion, and mental and physical ability.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86" name="Google Shape;386;p24"/>
          <p:cNvSpPr txBox="1"/>
          <p:nvPr>
            <p:ph idx="4294967295" type="body"/>
          </p:nvPr>
        </p:nvSpPr>
        <p:spPr>
          <a:xfrm>
            <a:off x="311700" y="3279450"/>
            <a:ext cx="39999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3. Be respectful.</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Disagreement is no excuse for disrespectful behavior. </a:t>
            </a:r>
            <a:endParaRPr/>
          </a:p>
        </p:txBody>
      </p:sp>
      <p:sp>
        <p:nvSpPr>
          <p:cNvPr id="387" name="Google Shape;387;p24"/>
          <p:cNvSpPr txBox="1"/>
          <p:nvPr>
            <p:ph idx="1" type="body"/>
          </p:nvPr>
        </p:nvSpPr>
        <p:spPr>
          <a:xfrm>
            <a:off x="4655100" y="1152475"/>
            <a:ext cx="3999900" cy="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4. Choose your words carefully.</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Conduct yourself professionally when you write and speak, and be kind. Do not insult, harass, or put down others. </a:t>
            </a:r>
            <a:endParaRPr b="1" sz="1100">
              <a:solidFill>
                <a:srgbClr val="000000"/>
              </a:solidFill>
              <a:latin typeface="Arial"/>
              <a:ea typeface="Arial"/>
              <a:cs typeface="Arial"/>
              <a:sym typeface="Arial"/>
            </a:endParaRPr>
          </a:p>
        </p:txBody>
      </p:sp>
      <p:sp>
        <p:nvSpPr>
          <p:cNvPr id="388" name="Google Shape;388;p24"/>
          <p:cNvSpPr txBox="1"/>
          <p:nvPr>
            <p:ph idx="4294967295" type="body"/>
          </p:nvPr>
        </p:nvSpPr>
        <p:spPr>
          <a:xfrm>
            <a:off x="4655100" y="1923963"/>
            <a:ext cx="3999900" cy="10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5. Don't harass.</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In general, if someone asks you to stop something, then stop. Try to resolve disagreements and differing views constructively.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89" name="Google Shape;389;p24"/>
          <p:cNvSpPr txBox="1"/>
          <p:nvPr>
            <p:ph idx="4294967295" type="body"/>
          </p:nvPr>
        </p:nvSpPr>
        <p:spPr>
          <a:xfrm>
            <a:off x="4655100" y="2892275"/>
            <a:ext cx="3999900" cy="10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6. Make differences into strengths.</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We have strength in our diversity. Different people have different perspectives on issues, and that can be valuable for solving problems or generating new ideas.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90" name="Google Shape;390;p24"/>
          <p:cNvSpPr txBox="1"/>
          <p:nvPr>
            <p:ph idx="1" type="body"/>
          </p:nvPr>
        </p:nvSpPr>
        <p:spPr>
          <a:xfrm>
            <a:off x="311700" y="2502775"/>
            <a:ext cx="39999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2. Be considerate.</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Think about how your decisions affect your fellow students, your TAs, and your colleagues around the world. </a:t>
            </a:r>
            <a:endParaRPr/>
          </a:p>
        </p:txBody>
      </p:sp>
      <p:sp>
        <p:nvSpPr>
          <p:cNvPr id="391" name="Google Shape;391;p24"/>
          <p:cNvSpPr txBox="1"/>
          <p:nvPr/>
        </p:nvSpPr>
        <p:spPr>
          <a:xfrm>
            <a:off x="2601300" y="3897025"/>
            <a:ext cx="6542700" cy="37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https://docs.google.com/document/d/1TF7Er5QVcej_OQde0vUq92G58hUX2MBEregc_jXVBhw/</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5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Pedagogical approach</a:t>
            </a:r>
            <a:endParaRPr/>
          </a:p>
        </p:txBody>
      </p:sp>
      <p:sp>
        <p:nvSpPr>
          <p:cNvPr id="1375" name="Google Shape;1375;p159"/>
          <p:cNvSpPr txBox="1"/>
          <p:nvPr>
            <p:ph idx="1" type="body"/>
          </p:nvPr>
        </p:nvSpPr>
        <p:spPr>
          <a:xfrm>
            <a:off x="235500" y="887900"/>
            <a:ext cx="8520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Assume basic </a:t>
            </a:r>
            <a:r>
              <a:rPr lang="en"/>
              <a:t>knowledge </a:t>
            </a:r>
            <a:endParaRPr/>
          </a:p>
          <a:p>
            <a:pPr indent="0" lvl="0" marL="0" rtl="0" algn="l">
              <a:lnSpc>
                <a:spcPct val="150000"/>
              </a:lnSpc>
              <a:spcBef>
                <a:spcPts val="0"/>
              </a:spcBef>
              <a:spcAft>
                <a:spcPts val="0"/>
              </a:spcAft>
              <a:buNone/>
            </a:pPr>
            <a:r>
              <a:rPr lang="en"/>
              <a:t>Start simple</a:t>
            </a:r>
            <a:endParaRPr/>
          </a:p>
          <a:p>
            <a:pPr indent="0" lvl="0" marL="0" rtl="0" algn="l">
              <a:lnSpc>
                <a:spcPct val="150000"/>
              </a:lnSpc>
              <a:spcBef>
                <a:spcPts val="0"/>
              </a:spcBef>
              <a:spcAft>
                <a:spcPts val="0"/>
              </a:spcAft>
              <a:buNone/>
            </a:pPr>
            <a:r>
              <a:rPr lang="en"/>
              <a:t>Build iteratively</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376" name="Google Shape;1376;p15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16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Pedagogical approach</a:t>
            </a:r>
            <a:endParaRPr/>
          </a:p>
        </p:txBody>
      </p:sp>
      <p:sp>
        <p:nvSpPr>
          <p:cNvPr id="1382" name="Google Shape;1382;p160"/>
          <p:cNvSpPr txBox="1"/>
          <p:nvPr>
            <p:ph idx="1" type="body"/>
          </p:nvPr>
        </p:nvSpPr>
        <p:spPr>
          <a:xfrm>
            <a:off x="235500" y="887900"/>
            <a:ext cx="8520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Assume basic knowledge (</a:t>
            </a:r>
            <a:r>
              <a:rPr b="1" lang="en"/>
              <a:t>Python</a:t>
            </a:r>
            <a:r>
              <a:rPr lang="en"/>
              <a:t>, </a:t>
            </a:r>
            <a:r>
              <a:rPr b="1" lang="en"/>
              <a:t>neuro</a:t>
            </a:r>
            <a:r>
              <a:rPr lang="en"/>
              <a:t> and </a:t>
            </a:r>
            <a:r>
              <a:rPr b="1" lang="en"/>
              <a:t>math</a:t>
            </a:r>
            <a:r>
              <a:rPr lang="en"/>
              <a:t>) </a:t>
            </a:r>
            <a:endParaRPr/>
          </a:p>
          <a:p>
            <a:pPr indent="0" lvl="0" marL="0" rtl="0" algn="l">
              <a:lnSpc>
                <a:spcPct val="150000"/>
              </a:lnSpc>
              <a:spcBef>
                <a:spcPts val="0"/>
              </a:spcBef>
              <a:spcAft>
                <a:spcPts val="0"/>
              </a:spcAft>
              <a:buNone/>
            </a:pPr>
            <a:r>
              <a:rPr lang="en"/>
              <a:t>Start simple</a:t>
            </a:r>
            <a:endParaRPr/>
          </a:p>
          <a:p>
            <a:pPr indent="0" lvl="0" marL="0" rtl="0" algn="l">
              <a:lnSpc>
                <a:spcPct val="150000"/>
              </a:lnSpc>
              <a:spcBef>
                <a:spcPts val="0"/>
              </a:spcBef>
              <a:spcAft>
                <a:spcPts val="0"/>
              </a:spcAft>
              <a:buNone/>
            </a:pPr>
            <a:r>
              <a:rPr lang="en"/>
              <a:t>Build iteratively</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383" name="Google Shape;1383;p16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6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Pedagogical approach</a:t>
            </a:r>
            <a:endParaRPr/>
          </a:p>
        </p:txBody>
      </p:sp>
      <p:sp>
        <p:nvSpPr>
          <p:cNvPr id="1389" name="Google Shape;1389;p161"/>
          <p:cNvSpPr txBox="1"/>
          <p:nvPr>
            <p:ph idx="1" type="body"/>
          </p:nvPr>
        </p:nvSpPr>
        <p:spPr>
          <a:xfrm>
            <a:off x="235500" y="887900"/>
            <a:ext cx="8520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Coding end-to-end</a:t>
            </a:r>
            <a:endParaRPr/>
          </a:p>
          <a:p>
            <a:pPr indent="0" lvl="0" marL="0" rtl="0" algn="l">
              <a:lnSpc>
                <a:spcPct val="150000"/>
              </a:lnSpc>
              <a:spcBef>
                <a:spcPts val="0"/>
              </a:spcBef>
              <a:spcAft>
                <a:spcPts val="0"/>
              </a:spcAft>
              <a:buNone/>
            </a:pPr>
            <a:r>
              <a:rPr lang="en"/>
              <a:t>Python leads to neuro</a:t>
            </a:r>
            <a:endParaRPr/>
          </a:p>
          <a:p>
            <a:pPr indent="0" lvl="0" marL="0" rtl="0" algn="l">
              <a:lnSpc>
                <a:spcPct val="150000"/>
              </a:lnSpc>
              <a:spcBef>
                <a:spcPts val="0"/>
              </a:spcBef>
              <a:spcAft>
                <a:spcPts val="0"/>
              </a:spcAft>
              <a:buNone/>
            </a:pPr>
            <a:r>
              <a:rPr lang="en"/>
              <a:t>Exercises build confidence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390" name="Google Shape;1390;p16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62"/>
          <p:cNvSpPr txBox="1"/>
          <p:nvPr>
            <p:ph type="title"/>
          </p:nvPr>
        </p:nvSpPr>
        <p:spPr>
          <a:xfrm>
            <a:off x="235500" y="1892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Python for NMA - Day 1</a:t>
            </a:r>
            <a:endParaRPr b="1"/>
          </a:p>
        </p:txBody>
      </p:sp>
      <p:sp>
        <p:nvSpPr>
          <p:cNvPr id="1396" name="Google Shape;1396;p16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63"/>
          <p:cNvSpPr txBox="1"/>
          <p:nvPr>
            <p:ph type="title"/>
          </p:nvPr>
        </p:nvSpPr>
        <p:spPr>
          <a:xfrm>
            <a:off x="2355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02" name="Google Shape;1402;p163"/>
          <p:cNvSpPr txBox="1"/>
          <p:nvPr>
            <p:ph idx="1" type="body"/>
          </p:nvPr>
        </p:nvSpPr>
        <p:spPr>
          <a:xfrm>
            <a:off x="2355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Variable names</a:t>
            </a:r>
            <a:endParaRPr/>
          </a:p>
          <a:p>
            <a:pPr indent="0" lvl="0" marL="0" rtl="0" algn="l">
              <a:lnSpc>
                <a:spcPct val="150000"/>
              </a:lnSpc>
              <a:spcBef>
                <a:spcPts val="0"/>
              </a:spcBef>
              <a:spcAft>
                <a:spcPts val="0"/>
              </a:spcAft>
              <a:buNone/>
            </a:pPr>
            <a:r>
              <a:rPr lang="en"/>
              <a:t>Numbers, strings &amp; boolean</a:t>
            </a:r>
            <a:endParaRPr/>
          </a:p>
          <a:p>
            <a:pPr indent="0" lvl="0" marL="0" rtl="0" algn="l">
              <a:lnSpc>
                <a:spcPct val="150000"/>
              </a:lnSpc>
              <a:spcBef>
                <a:spcPts val="0"/>
              </a:spcBef>
              <a:spcAft>
                <a:spcPts val="0"/>
              </a:spcAft>
              <a:buNone/>
            </a:pPr>
            <a:r>
              <a:rPr lang="en"/>
              <a:t>Print &amp; formatting</a:t>
            </a:r>
            <a:endParaRPr/>
          </a:p>
          <a:p>
            <a:pPr indent="0" lvl="0" marL="0" rtl="0" algn="l">
              <a:lnSpc>
                <a:spcPct val="150000"/>
              </a:lnSpc>
              <a:spcBef>
                <a:spcPts val="0"/>
              </a:spcBef>
              <a:spcAft>
                <a:spcPts val="0"/>
              </a:spcAft>
              <a:buNone/>
            </a:pPr>
            <a:r>
              <a:rPr lang="en"/>
              <a:t>Comments &amp; line breaks</a:t>
            </a:r>
            <a:endParaRPr/>
          </a:p>
          <a:p>
            <a:pPr indent="0" lvl="0" marL="0" rtl="0" algn="l">
              <a:spcBef>
                <a:spcPts val="0"/>
              </a:spcBef>
              <a:spcAft>
                <a:spcPts val="1600"/>
              </a:spcAft>
              <a:buNone/>
            </a:pPr>
            <a:r>
              <a:t/>
            </a:r>
            <a:endParaRPr/>
          </a:p>
        </p:txBody>
      </p:sp>
      <p:sp>
        <p:nvSpPr>
          <p:cNvPr id="1403" name="Google Shape;1403;p16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4" name="Google Shape;1404;p163"/>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05" name="Google Shape;1405;p163"/>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LIF neuron model</a:t>
            </a:r>
            <a:endParaRPr/>
          </a:p>
          <a:p>
            <a:pPr indent="0" lvl="0" marL="0" rtl="0" algn="l">
              <a:lnSpc>
                <a:spcPct val="150000"/>
              </a:lnSpc>
              <a:spcBef>
                <a:spcPts val="0"/>
              </a:spcBef>
              <a:spcAft>
                <a:spcPts val="0"/>
              </a:spcAft>
              <a:buNone/>
            </a:pPr>
            <a:r>
              <a:rPr lang="en"/>
              <a:t>Membrane equation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6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64"/>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a:t>
            </a:r>
            <a:r>
              <a:rPr b="1" lang="en">
                <a:solidFill>
                  <a:srgbClr val="000000"/>
                </a:solidFill>
              </a:rPr>
              <a:t>1, 2 and 3</a:t>
            </a:r>
            <a:r>
              <a:rPr b="1" lang="en">
                <a:solidFill>
                  <a:srgbClr val="000000"/>
                </a:solidFill>
              </a:rPr>
              <a:t>)</a:t>
            </a:r>
            <a:endParaRPr b="1">
              <a:solidFill>
                <a:srgbClr val="000000"/>
              </a:solidFill>
            </a:endParaRPr>
          </a:p>
          <a:p>
            <a:pPr indent="0" lvl="0" marL="0" rtl="0" algn="l">
              <a:spcBef>
                <a:spcPts val="0"/>
              </a:spcBef>
              <a:spcAft>
                <a:spcPts val="0"/>
              </a:spcAft>
              <a:buNone/>
            </a:pPr>
            <a:r>
              <a:rPr lang="en">
                <a:solidFill>
                  <a:srgbClr val="000000"/>
                </a:solidFill>
              </a:rPr>
              <a:t>Encode simulation params</a:t>
            </a:r>
            <a:endParaRPr>
              <a:solidFill>
                <a:srgbClr val="000000"/>
              </a:solidFill>
            </a:endParaRPr>
          </a:p>
          <a:p>
            <a:pPr indent="0" lvl="0" marL="0" rtl="0" algn="l">
              <a:spcBef>
                <a:spcPts val="0"/>
              </a:spcBef>
              <a:spcAft>
                <a:spcPts val="0"/>
              </a:spcAft>
              <a:buNone/>
            </a:pPr>
            <a:r>
              <a:rPr lang="en">
                <a:solidFill>
                  <a:srgbClr val="000000"/>
                </a:solidFill>
              </a:rPr>
              <a:t>Synaptic input</a:t>
            </a:r>
            <a:endParaRPr>
              <a:solidFill>
                <a:srgbClr val="000000"/>
              </a:solidFill>
            </a:endParaRPr>
          </a:p>
          <a:p>
            <a:pPr indent="0" lvl="0" marL="0" rtl="0" algn="l">
              <a:spcBef>
                <a:spcPts val="0"/>
              </a:spcBef>
              <a:spcAft>
                <a:spcPts val="0"/>
              </a:spcAft>
              <a:buNone/>
            </a:pPr>
            <a:r>
              <a:rPr lang="en">
                <a:solidFill>
                  <a:srgbClr val="000000"/>
                </a:solidFill>
              </a:rPr>
              <a:t>Print formatting</a:t>
            </a:r>
            <a:endParaRPr>
              <a:solidFill>
                <a:srgbClr val="000000"/>
              </a:solidFill>
            </a:endParaRPr>
          </a:p>
        </p:txBody>
      </p:sp>
      <p:pic>
        <p:nvPicPr>
          <p:cNvPr id="1412" name="Google Shape;1412;p164"/>
          <p:cNvPicPr preferRelativeResize="0"/>
          <p:nvPr/>
        </p:nvPicPr>
        <p:blipFill>
          <a:blip r:embed="rId3">
            <a:alphaModFix/>
          </a:blip>
          <a:stretch>
            <a:fillRect/>
          </a:stretch>
        </p:blipFill>
        <p:spPr>
          <a:xfrm>
            <a:off x="4114800" y="1371600"/>
            <a:ext cx="4201378" cy="2743200"/>
          </a:xfrm>
          <a:prstGeom prst="rect">
            <a:avLst/>
          </a:prstGeom>
          <a:noFill/>
          <a:ln>
            <a:noFill/>
          </a:ln>
        </p:spPr>
      </p:pic>
      <p:pic>
        <p:nvPicPr>
          <p:cNvPr id="1413" name="Google Shape;1413;p164"/>
          <p:cNvPicPr preferRelativeResize="0"/>
          <p:nvPr/>
        </p:nvPicPr>
        <p:blipFill rotWithShape="1">
          <a:blip r:embed="rId4">
            <a:alphaModFix/>
          </a:blip>
          <a:srcRect b="0" l="0" r="12303" t="0"/>
          <a:stretch/>
        </p:blipFill>
        <p:spPr>
          <a:xfrm>
            <a:off x="2662950" y="1463043"/>
            <a:ext cx="1252531" cy="256032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65"/>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19" name="Google Shape;1419;p165"/>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For loop</a:t>
            </a:r>
            <a:endParaRPr/>
          </a:p>
          <a:p>
            <a:pPr indent="0" lvl="0" marL="0" rtl="0" algn="l">
              <a:lnSpc>
                <a:spcPct val="150000"/>
              </a:lnSpc>
              <a:spcBef>
                <a:spcPts val="0"/>
              </a:spcBef>
              <a:spcAft>
                <a:spcPts val="0"/>
              </a:spcAft>
              <a:buNone/>
            </a:pPr>
            <a:r>
              <a:rPr lang="en"/>
              <a:t>Indentation</a:t>
            </a:r>
            <a:endParaRPr/>
          </a:p>
          <a:p>
            <a:pPr indent="0" lvl="0" marL="0" rtl="0" algn="l">
              <a:lnSpc>
                <a:spcPct val="150000"/>
              </a:lnSpc>
              <a:spcBef>
                <a:spcPts val="0"/>
              </a:spcBef>
              <a:spcAft>
                <a:spcPts val="0"/>
              </a:spcAft>
              <a:buNone/>
            </a:pPr>
            <a:r>
              <a:rPr lang="en"/>
              <a:t>If condition</a:t>
            </a:r>
            <a:endParaRPr/>
          </a:p>
        </p:txBody>
      </p:sp>
      <p:sp>
        <p:nvSpPr>
          <p:cNvPr id="1420" name="Google Shape;1420;p16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1" name="Google Shape;1421;p165"/>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22" name="Google Shape;1422;p165"/>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Euler integration</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6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8" name="Google Shape;1428;p166"/>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4)</a:t>
            </a:r>
            <a:endParaRPr b="1">
              <a:solidFill>
                <a:srgbClr val="000000"/>
              </a:solidFill>
            </a:endParaRPr>
          </a:p>
          <a:p>
            <a:pPr indent="0" lvl="0" marL="0" rtl="0" algn="l">
              <a:spcBef>
                <a:spcPts val="0"/>
              </a:spcBef>
              <a:spcAft>
                <a:spcPts val="0"/>
              </a:spcAft>
              <a:buNone/>
            </a:pPr>
            <a:r>
              <a:rPr lang="en">
                <a:solidFill>
                  <a:srgbClr val="000000"/>
                </a:solidFill>
              </a:rPr>
              <a:t>Discrete time integration</a:t>
            </a:r>
            <a:endParaRPr>
              <a:solidFill>
                <a:srgbClr val="000000"/>
              </a:solidFill>
            </a:endParaRPr>
          </a:p>
        </p:txBody>
      </p:sp>
      <p:pic>
        <p:nvPicPr>
          <p:cNvPr id="1429" name="Google Shape;1429;p166"/>
          <p:cNvPicPr preferRelativeResize="0"/>
          <p:nvPr/>
        </p:nvPicPr>
        <p:blipFill>
          <a:blip r:embed="rId3">
            <a:alphaModFix/>
          </a:blip>
          <a:stretch>
            <a:fillRect/>
          </a:stretch>
        </p:blipFill>
        <p:spPr>
          <a:xfrm>
            <a:off x="4432050" y="2474875"/>
            <a:ext cx="4114800" cy="473202"/>
          </a:xfrm>
          <a:prstGeom prst="rect">
            <a:avLst/>
          </a:prstGeom>
          <a:noFill/>
          <a:ln>
            <a:noFill/>
          </a:ln>
        </p:spPr>
      </p:pic>
      <p:pic>
        <p:nvPicPr>
          <p:cNvPr id="1430" name="Google Shape;1430;p166"/>
          <p:cNvPicPr preferRelativeResize="0"/>
          <p:nvPr/>
        </p:nvPicPr>
        <p:blipFill>
          <a:blip r:embed="rId4">
            <a:alphaModFix/>
          </a:blip>
          <a:stretch>
            <a:fillRect/>
          </a:stretch>
        </p:blipFill>
        <p:spPr>
          <a:xfrm>
            <a:off x="2574950" y="1465326"/>
            <a:ext cx="1433779" cy="256032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67"/>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36" name="Google Shape;1436;p167"/>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Plotting</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437" name="Google Shape;1437;p16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167"/>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39" name="Google Shape;1439;p167"/>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6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168"/>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5, 6 and 7)</a:t>
            </a:r>
            <a:endParaRPr b="1">
              <a:solidFill>
                <a:srgbClr val="000000"/>
              </a:solidFill>
            </a:endParaRPr>
          </a:p>
          <a:p>
            <a:pPr indent="0" lvl="0" marL="0" rtl="0" algn="l">
              <a:spcBef>
                <a:spcPts val="0"/>
              </a:spcBef>
              <a:spcAft>
                <a:spcPts val="0"/>
              </a:spcAft>
              <a:buNone/>
            </a:pPr>
            <a:r>
              <a:rPr lang="en">
                <a:solidFill>
                  <a:srgbClr val="000000"/>
                </a:solidFill>
              </a:rPr>
              <a:t>Plot I(t) and V(t)</a:t>
            </a:r>
            <a:endParaRPr>
              <a:solidFill>
                <a:srgbClr val="000000"/>
              </a:solidFill>
            </a:endParaRPr>
          </a:p>
          <a:p>
            <a:pPr indent="0" lvl="0" marL="0" rtl="0" algn="l">
              <a:spcBef>
                <a:spcPts val="0"/>
              </a:spcBef>
              <a:spcAft>
                <a:spcPts val="0"/>
              </a:spcAft>
              <a:buNone/>
            </a:pPr>
            <a:r>
              <a:rPr lang="en">
                <a:solidFill>
                  <a:srgbClr val="000000"/>
                </a:solidFill>
              </a:rPr>
              <a:t>Random synaptic input</a:t>
            </a:r>
            <a:endParaRPr>
              <a:solidFill>
                <a:srgbClr val="000000"/>
              </a:solidFill>
            </a:endParaRPr>
          </a:p>
        </p:txBody>
      </p:sp>
      <p:pic>
        <p:nvPicPr>
          <p:cNvPr id="1446" name="Google Shape;1446;p168"/>
          <p:cNvPicPr preferRelativeResize="0"/>
          <p:nvPr/>
        </p:nvPicPr>
        <p:blipFill>
          <a:blip r:embed="rId3">
            <a:alphaModFix/>
          </a:blip>
          <a:stretch>
            <a:fillRect/>
          </a:stretch>
        </p:blipFill>
        <p:spPr>
          <a:xfrm>
            <a:off x="137160" y="1371600"/>
            <a:ext cx="3651161" cy="2743201"/>
          </a:xfrm>
          <a:prstGeom prst="rect">
            <a:avLst/>
          </a:prstGeom>
          <a:noFill/>
          <a:ln>
            <a:noFill/>
          </a:ln>
        </p:spPr>
      </p:pic>
      <p:pic>
        <p:nvPicPr>
          <p:cNvPr id="1447" name="Google Shape;1447;p168"/>
          <p:cNvPicPr preferRelativeResize="0"/>
          <p:nvPr/>
        </p:nvPicPr>
        <p:blipFill>
          <a:blip r:embed="rId4">
            <a:alphaModFix/>
          </a:blip>
          <a:stretch>
            <a:fillRect/>
          </a:stretch>
        </p:blipFill>
        <p:spPr>
          <a:xfrm>
            <a:off x="4114800" y="1371600"/>
            <a:ext cx="3650974" cy="2743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2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t>Diversity</a:t>
            </a:r>
            <a:r>
              <a:rPr lang="en" sz="1600"/>
              <a:t> </a:t>
            </a:r>
            <a:r>
              <a:rPr lang="en" sz="1600"/>
              <a:t>includes all the ways that people differ.  A broad definition includes not only race, ethnicity, and gender — the groups that most often come to mind when the term "diversity" is used — but also age, national origin, religion, disability, sexual orientation, socioeconomic status, education, marital status, language, and physical appearance. It also involves different ideas, perspectives, and values.</a:t>
            </a:r>
            <a:endParaRPr sz="1600"/>
          </a:p>
        </p:txBody>
      </p:sp>
      <p:sp>
        <p:nvSpPr>
          <p:cNvPr id="397" name="Google Shape;397;p2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25"/>
          <p:cNvSpPr txBox="1"/>
          <p:nvPr>
            <p:ph idx="1" type="body"/>
          </p:nvPr>
        </p:nvSpPr>
        <p:spPr>
          <a:xfrm>
            <a:off x="311700" y="1984825"/>
            <a:ext cx="8520600" cy="25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Equity</a:t>
            </a:r>
            <a:r>
              <a:rPr lang="en" sz="1600"/>
              <a:t> is the fair treatment, access, opportunity, and advancement for all people, while at the same time striving to identify and eliminate barriers that have prevented the full participation of some groups. </a:t>
            </a:r>
            <a:endParaRPr sz="1600"/>
          </a:p>
          <a:p>
            <a:pPr indent="0" lvl="0" marL="0" rtl="0" algn="l">
              <a:spcBef>
                <a:spcPts val="1600"/>
              </a:spcBef>
              <a:spcAft>
                <a:spcPts val="1600"/>
              </a:spcAft>
              <a:buNone/>
            </a:pPr>
            <a:r>
              <a:rPr b="1" lang="en" sz="1600"/>
              <a:t>Inclusion</a:t>
            </a:r>
            <a:r>
              <a:rPr lang="en" sz="1600"/>
              <a:t> is the act of creating environments in which any individual or group can be and feel welcomed, respected, supported, and valued to fully participate. An inclusive and welcoming climate embraces differences and offers respect in words and actions for all people. </a:t>
            </a:r>
            <a:r>
              <a:rPr lang="en" sz="1100" u="sng">
                <a:solidFill>
                  <a:schemeClr val="hlink"/>
                </a:solidFill>
                <a:latin typeface="Arial"/>
                <a:ea typeface="Arial"/>
                <a:cs typeface="Arial"/>
                <a:sym typeface="Arial"/>
                <a:hlinkClick r:id="rId3"/>
              </a:rPr>
              <a:t>https://www.racialequitytools.org/glossary#diversity</a:t>
            </a:r>
            <a:endParaRPr sz="1600"/>
          </a:p>
        </p:txBody>
      </p:sp>
      <p:sp>
        <p:nvSpPr>
          <p:cNvPr id="399" name="Google Shape;399;p2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69"/>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53" name="Google Shape;1453;p169"/>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Lists, indexing &amp; slicing</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454" name="Google Shape;1454;p16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169"/>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56" name="Google Shape;1456;p169"/>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Ensemble stats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7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2" name="Google Shape;1462;p170"/>
          <p:cNvPicPr preferRelativeResize="0"/>
          <p:nvPr/>
        </p:nvPicPr>
        <p:blipFill>
          <a:blip r:embed="rId3">
            <a:alphaModFix/>
          </a:blip>
          <a:stretch>
            <a:fillRect/>
          </a:stretch>
        </p:blipFill>
        <p:spPr>
          <a:xfrm>
            <a:off x="137160" y="1371600"/>
            <a:ext cx="3669361" cy="2743200"/>
          </a:xfrm>
          <a:prstGeom prst="rect">
            <a:avLst/>
          </a:prstGeom>
          <a:noFill/>
          <a:ln>
            <a:noFill/>
          </a:ln>
        </p:spPr>
      </p:pic>
      <p:sp>
        <p:nvSpPr>
          <p:cNvPr id="1463" name="Google Shape;1463;p170"/>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8, 9 and 10)</a:t>
            </a:r>
            <a:endParaRPr b="1">
              <a:solidFill>
                <a:srgbClr val="000000"/>
              </a:solidFill>
            </a:endParaRPr>
          </a:p>
          <a:p>
            <a:pPr indent="0" lvl="0" marL="0" rtl="0" algn="l">
              <a:spcBef>
                <a:spcPts val="0"/>
              </a:spcBef>
              <a:spcAft>
                <a:spcPts val="1600"/>
              </a:spcAft>
              <a:buNone/>
            </a:pPr>
            <a:r>
              <a:rPr lang="en">
                <a:solidFill>
                  <a:srgbClr val="000000"/>
                </a:solidFill>
              </a:rPr>
              <a:t>Ensemble statistics</a:t>
            </a:r>
            <a:endParaRPr>
              <a:solidFill>
                <a:srgbClr val="000000"/>
              </a:solidFill>
            </a:endParaRPr>
          </a:p>
        </p:txBody>
      </p:sp>
      <p:pic>
        <p:nvPicPr>
          <p:cNvPr id="1464" name="Google Shape;1464;p170"/>
          <p:cNvPicPr preferRelativeResize="0"/>
          <p:nvPr/>
        </p:nvPicPr>
        <p:blipFill>
          <a:blip r:embed="rId4">
            <a:alphaModFix/>
          </a:blip>
          <a:stretch>
            <a:fillRect/>
          </a:stretch>
        </p:blipFill>
        <p:spPr>
          <a:xfrm>
            <a:off x="4103915" y="1373886"/>
            <a:ext cx="3679371" cy="27432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171"/>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70" name="Google Shape;1470;p171"/>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Numpy arrays &amp; aggregation</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
        <p:nvSpPr>
          <p:cNvPr id="1471" name="Google Shape;1471;p17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171"/>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73" name="Google Shape;1473;p171"/>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17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9" name="Google Shape;1479;p172"/>
          <p:cNvPicPr preferRelativeResize="0"/>
          <p:nvPr/>
        </p:nvPicPr>
        <p:blipFill>
          <a:blip r:embed="rId3">
            <a:alphaModFix/>
          </a:blip>
          <a:stretch>
            <a:fillRect/>
          </a:stretch>
        </p:blipFill>
        <p:spPr>
          <a:xfrm>
            <a:off x="137160" y="1371600"/>
            <a:ext cx="3650686" cy="2743200"/>
          </a:xfrm>
          <a:prstGeom prst="rect">
            <a:avLst/>
          </a:prstGeom>
          <a:noFill/>
          <a:ln>
            <a:noFill/>
          </a:ln>
        </p:spPr>
      </p:pic>
      <p:pic>
        <p:nvPicPr>
          <p:cNvPr id="1480" name="Google Shape;1480;p172"/>
          <p:cNvPicPr preferRelativeResize="0"/>
          <p:nvPr/>
        </p:nvPicPr>
        <p:blipFill>
          <a:blip r:embed="rId4">
            <a:alphaModFix/>
          </a:blip>
          <a:stretch>
            <a:fillRect/>
          </a:stretch>
        </p:blipFill>
        <p:spPr>
          <a:xfrm>
            <a:off x="4114800" y="1371600"/>
            <a:ext cx="3648786" cy="2743200"/>
          </a:xfrm>
          <a:prstGeom prst="rect">
            <a:avLst/>
          </a:prstGeom>
          <a:noFill/>
          <a:ln>
            <a:noFill/>
          </a:ln>
        </p:spPr>
      </p:pic>
      <p:sp>
        <p:nvSpPr>
          <p:cNvPr id="1481" name="Google Shape;1481;p172"/>
          <p:cNvSpPr txBox="1"/>
          <p:nvPr>
            <p:ph idx="1" type="body"/>
          </p:nvPr>
        </p:nvSpPr>
        <p:spPr>
          <a:xfrm>
            <a:off x="548640" y="4425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11, 12, 13 and 14)</a:t>
            </a:r>
            <a:endParaRPr b="1">
              <a:solidFill>
                <a:srgbClr val="000000"/>
              </a:solidFill>
            </a:endParaRPr>
          </a:p>
          <a:p>
            <a:pPr indent="0" lvl="0" marL="0" rtl="0" algn="l">
              <a:spcBef>
                <a:spcPts val="0"/>
              </a:spcBef>
              <a:spcAft>
                <a:spcPts val="0"/>
              </a:spcAft>
              <a:buNone/>
            </a:pPr>
            <a:r>
              <a:rPr lang="en">
                <a:solidFill>
                  <a:srgbClr val="000000"/>
                </a:solidFill>
              </a:rPr>
              <a:t>Using Numpy</a:t>
            </a:r>
            <a:endParaRPr>
              <a:solidFill>
                <a:srgbClr val="000000"/>
              </a:solidFill>
            </a:endParaRPr>
          </a:p>
          <a:p>
            <a:pPr indent="0" lvl="0" marL="0" rtl="0" algn="l">
              <a:spcBef>
                <a:spcPts val="0"/>
              </a:spcBef>
              <a:spcAft>
                <a:spcPts val="0"/>
              </a:spcAft>
              <a:buNone/>
            </a:pPr>
            <a:r>
              <a:rPr lang="en">
                <a:solidFill>
                  <a:srgbClr val="000000"/>
                </a:solidFill>
              </a:rPr>
              <a:t>Loop with enumerate</a:t>
            </a:r>
            <a:endParaRPr>
              <a:solidFill>
                <a:srgbClr val="000000"/>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73"/>
          <p:cNvSpPr txBox="1"/>
          <p:nvPr>
            <p:ph type="title"/>
          </p:nvPr>
        </p:nvSpPr>
        <p:spPr>
          <a:xfrm>
            <a:off x="235500" y="1892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Python for NMA - Day 2</a:t>
            </a:r>
            <a:endParaRPr b="1"/>
          </a:p>
        </p:txBody>
      </p:sp>
      <p:sp>
        <p:nvSpPr>
          <p:cNvPr id="1487" name="Google Shape;1487;p17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74"/>
          <p:cNvSpPr txBox="1"/>
          <p:nvPr>
            <p:ph type="title"/>
          </p:nvPr>
        </p:nvSpPr>
        <p:spPr>
          <a:xfrm>
            <a:off x="2355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493" name="Google Shape;1493;p174"/>
          <p:cNvSpPr txBox="1"/>
          <p:nvPr>
            <p:ph idx="1" type="body"/>
          </p:nvPr>
        </p:nvSpPr>
        <p:spPr>
          <a:xfrm>
            <a:off x="235500" y="914400"/>
            <a:ext cx="3657600" cy="330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494" name="Google Shape;1494;p17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5" name="Google Shape;1495;p174"/>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496" name="Google Shape;1496;p174"/>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Histogram</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7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175"/>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1, 2 and 3)</a:t>
            </a:r>
            <a:endParaRPr b="1">
              <a:solidFill>
                <a:srgbClr val="000000"/>
              </a:solidFill>
            </a:endParaRPr>
          </a:p>
          <a:p>
            <a:pPr indent="0" lvl="0" marL="0" rtl="0" algn="l">
              <a:spcBef>
                <a:spcPts val="0"/>
              </a:spcBef>
              <a:spcAft>
                <a:spcPts val="0"/>
              </a:spcAft>
              <a:buNone/>
            </a:pPr>
            <a:r>
              <a:rPr lang="en">
                <a:solidFill>
                  <a:srgbClr val="000000"/>
                </a:solidFill>
              </a:rPr>
              <a:t>Histogram</a:t>
            </a:r>
            <a:endParaRPr>
              <a:solidFill>
                <a:srgbClr val="000000"/>
              </a:solidFill>
            </a:endParaRPr>
          </a:p>
        </p:txBody>
      </p:sp>
      <p:pic>
        <p:nvPicPr>
          <p:cNvPr id="1503" name="Google Shape;1503;p175"/>
          <p:cNvPicPr preferRelativeResize="0"/>
          <p:nvPr/>
        </p:nvPicPr>
        <p:blipFill>
          <a:blip r:embed="rId3">
            <a:alphaModFix/>
          </a:blip>
          <a:stretch>
            <a:fillRect/>
          </a:stretch>
        </p:blipFill>
        <p:spPr>
          <a:xfrm>
            <a:off x="137160" y="1051560"/>
            <a:ext cx="3679373" cy="27432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176"/>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509" name="Google Shape;1509;p176"/>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Dictionaries</a:t>
            </a:r>
            <a:endParaRPr/>
          </a:p>
        </p:txBody>
      </p:sp>
      <p:sp>
        <p:nvSpPr>
          <p:cNvPr id="1510" name="Google Shape;1510;p17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1" name="Google Shape;1511;p176"/>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512" name="Google Shape;1512;p176"/>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Spiking</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17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8" name="Google Shape;1518;p177"/>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2)</a:t>
            </a:r>
            <a:endParaRPr b="1">
              <a:solidFill>
                <a:srgbClr val="000000"/>
              </a:solidFill>
            </a:endParaRPr>
          </a:p>
          <a:p>
            <a:pPr indent="0" lvl="0" marL="0" rtl="0" algn="l">
              <a:spcBef>
                <a:spcPts val="0"/>
              </a:spcBef>
              <a:spcAft>
                <a:spcPts val="0"/>
              </a:spcAft>
              <a:buNone/>
            </a:pPr>
            <a:r>
              <a:rPr lang="en">
                <a:solidFill>
                  <a:srgbClr val="000000"/>
                </a:solidFill>
              </a:rPr>
              <a:t>Neuron spikes</a:t>
            </a:r>
            <a:endParaRPr>
              <a:solidFill>
                <a:srgbClr val="000000"/>
              </a:solidFill>
            </a:endParaRPr>
          </a:p>
        </p:txBody>
      </p:sp>
      <p:pic>
        <p:nvPicPr>
          <p:cNvPr id="1519" name="Google Shape;1519;p177"/>
          <p:cNvPicPr preferRelativeResize="0"/>
          <p:nvPr/>
        </p:nvPicPr>
        <p:blipFill>
          <a:blip r:embed="rId3">
            <a:alphaModFix/>
          </a:blip>
          <a:stretch>
            <a:fillRect/>
          </a:stretch>
        </p:blipFill>
        <p:spPr>
          <a:xfrm>
            <a:off x="3200400" y="228000"/>
            <a:ext cx="3226815" cy="36576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78"/>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525" name="Google Shape;1525;p178"/>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Boolean indexes</a:t>
            </a:r>
            <a:endParaRPr/>
          </a:p>
          <a:p>
            <a:pPr indent="0" lvl="0" marL="0" rtl="0" algn="l">
              <a:lnSpc>
                <a:spcPct val="150000"/>
              </a:lnSpc>
              <a:spcBef>
                <a:spcPts val="0"/>
              </a:spcBef>
              <a:spcAft>
                <a:spcPts val="0"/>
              </a:spcAft>
              <a:buNone/>
            </a:pPr>
            <a:r>
              <a:rPr lang="en"/>
              <a:t>Broadcasting</a:t>
            </a:r>
            <a:endParaRPr/>
          </a:p>
        </p:txBody>
      </p:sp>
      <p:sp>
        <p:nvSpPr>
          <p:cNvPr id="1526" name="Google Shape;1526;p17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7" name="Google Shape;1527;p178"/>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528" name="Google Shape;1528;p178"/>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of conduct violations</a:t>
            </a:r>
            <a:endParaRPr/>
          </a:p>
        </p:txBody>
      </p:sp>
      <p:sp>
        <p:nvSpPr>
          <p:cNvPr id="405" name="Google Shape;405;p2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R</a:t>
            </a:r>
            <a:r>
              <a:rPr lang="en"/>
              <a:t>eport violations or concerns immediately</a:t>
            </a:r>
            <a:endParaRPr/>
          </a:p>
          <a:p>
            <a:pPr indent="-330200" lvl="1" marL="914400" rtl="0" algn="l">
              <a:spcBef>
                <a:spcPts val="0"/>
              </a:spcBef>
              <a:spcAft>
                <a:spcPts val="0"/>
              </a:spcAft>
              <a:buSzPts val="1600"/>
              <a:buChar char="○"/>
            </a:pPr>
            <a:r>
              <a:rPr lang="en"/>
              <a:t>Zero tolerance policy!</a:t>
            </a:r>
            <a:endParaRPr/>
          </a:p>
          <a:p>
            <a:pPr indent="0" lvl="0" marL="0" rtl="0" algn="l">
              <a:spcBef>
                <a:spcPts val="1600"/>
              </a:spcBef>
              <a:spcAft>
                <a:spcPts val="0"/>
              </a:spcAft>
              <a:buNone/>
            </a:pPr>
            <a:r>
              <a:rPr lang="en" sz="1600"/>
              <a:t>Do both of the following:</a:t>
            </a:r>
            <a:endParaRPr/>
          </a:p>
          <a:p>
            <a:pPr indent="-355600" lvl="0" marL="457200" rtl="0" algn="l">
              <a:spcBef>
                <a:spcPts val="1600"/>
              </a:spcBef>
              <a:spcAft>
                <a:spcPts val="0"/>
              </a:spcAft>
              <a:buSzPts val="2000"/>
              <a:buChar char="●"/>
            </a:pPr>
            <a:r>
              <a:rPr lang="en"/>
              <a:t>Notify your lead TA</a:t>
            </a:r>
            <a:endParaRPr/>
          </a:p>
          <a:p>
            <a:pPr indent="-330200" lvl="1" marL="914400" rtl="0" algn="l">
              <a:spcBef>
                <a:spcPts val="0"/>
              </a:spcBef>
              <a:spcAft>
                <a:spcPts val="0"/>
              </a:spcAft>
              <a:buSzPts val="1600"/>
              <a:buChar char="○"/>
            </a:pPr>
            <a:r>
              <a:rPr lang="en"/>
              <a:t>Unless it is not appropriate to do so</a:t>
            </a:r>
            <a:endParaRPr/>
          </a:p>
          <a:p>
            <a:pPr indent="-355600" lvl="0" marL="457200" rtl="0" algn="l">
              <a:spcBef>
                <a:spcPts val="0"/>
              </a:spcBef>
              <a:spcAft>
                <a:spcPts val="0"/>
              </a:spcAft>
              <a:buSzPts val="2000"/>
              <a:buChar char="●"/>
            </a:pPr>
            <a:r>
              <a:rPr lang="en"/>
              <a:t>Fill out a reporting Form: </a:t>
            </a:r>
            <a:br>
              <a:rPr lang="en"/>
            </a:br>
            <a:r>
              <a:rPr lang="en" u="sng">
                <a:solidFill>
                  <a:schemeClr val="hlink"/>
                </a:solidFill>
                <a:hlinkClick r:id="rId3"/>
              </a:rPr>
              <a:t>https://forms.gle/E3fMSjqtCebgr5Er6</a:t>
            </a:r>
            <a:endParaRPr/>
          </a:p>
          <a:p>
            <a:pPr indent="0" lvl="0" marL="457200" rtl="0" algn="l">
              <a:spcBef>
                <a:spcPts val="1600"/>
              </a:spcBef>
              <a:spcAft>
                <a:spcPts val="1600"/>
              </a:spcAft>
              <a:buNone/>
            </a:pPr>
            <a:r>
              <a:t/>
            </a:r>
            <a:endParaRPr/>
          </a:p>
        </p:txBody>
      </p:sp>
      <p:sp>
        <p:nvSpPr>
          <p:cNvPr id="406" name="Google Shape;406;p2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7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4" name="Google Shape;1534;p179"/>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3 and 4)</a:t>
            </a:r>
            <a:endParaRPr b="1">
              <a:solidFill>
                <a:srgbClr val="000000"/>
              </a:solidFill>
            </a:endParaRPr>
          </a:p>
          <a:p>
            <a:pPr indent="0" lvl="0" marL="0" rtl="0" algn="l">
              <a:spcBef>
                <a:spcPts val="0"/>
              </a:spcBef>
              <a:spcAft>
                <a:spcPts val="0"/>
              </a:spcAft>
              <a:buNone/>
            </a:pPr>
            <a:r>
              <a:rPr lang="en">
                <a:solidFill>
                  <a:srgbClr val="000000"/>
                </a:solidFill>
              </a:rPr>
              <a:t>Boolean indexes</a:t>
            </a:r>
            <a:endParaRPr>
              <a:solidFill>
                <a:srgbClr val="000000"/>
              </a:solidFill>
            </a:endParaRPr>
          </a:p>
        </p:txBody>
      </p:sp>
      <p:pic>
        <p:nvPicPr>
          <p:cNvPr id="1535" name="Google Shape;1535;p179"/>
          <p:cNvPicPr preferRelativeResize="0"/>
          <p:nvPr/>
        </p:nvPicPr>
        <p:blipFill>
          <a:blip r:embed="rId3">
            <a:alphaModFix/>
          </a:blip>
          <a:stretch>
            <a:fillRect/>
          </a:stretch>
        </p:blipFill>
        <p:spPr>
          <a:xfrm>
            <a:off x="3200400" y="228600"/>
            <a:ext cx="3232123" cy="36576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180"/>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541" name="Google Shape;1541;p180"/>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542" name="Google Shape;1542;p18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180"/>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544" name="Google Shape;1544;p180"/>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Refractory period</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18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81"/>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5, demo)</a:t>
            </a:r>
            <a:endParaRPr b="1">
              <a:solidFill>
                <a:srgbClr val="000000"/>
              </a:solidFill>
            </a:endParaRPr>
          </a:p>
          <a:p>
            <a:pPr indent="0" lvl="0" marL="0" rtl="0" algn="l">
              <a:spcBef>
                <a:spcPts val="0"/>
              </a:spcBef>
              <a:spcAft>
                <a:spcPts val="0"/>
              </a:spcAft>
              <a:buNone/>
            </a:pPr>
            <a:r>
              <a:rPr lang="en">
                <a:solidFill>
                  <a:srgbClr val="000000"/>
                </a:solidFill>
              </a:rPr>
              <a:t>Boolean indexes</a:t>
            </a:r>
            <a:endParaRPr>
              <a:solidFill>
                <a:srgbClr val="000000"/>
              </a:solidFill>
            </a:endParaRPr>
          </a:p>
        </p:txBody>
      </p:sp>
      <p:pic>
        <p:nvPicPr>
          <p:cNvPr id="1551" name="Google Shape;1551;p181"/>
          <p:cNvPicPr preferRelativeResize="0"/>
          <p:nvPr/>
        </p:nvPicPr>
        <p:blipFill>
          <a:blip r:embed="rId3">
            <a:alphaModFix/>
          </a:blip>
          <a:stretch>
            <a:fillRect/>
          </a:stretch>
        </p:blipFill>
        <p:spPr>
          <a:xfrm>
            <a:off x="3701463" y="135775"/>
            <a:ext cx="2234850" cy="39041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82"/>
          <p:cNvSpPr txBox="1"/>
          <p:nvPr>
            <p:ph type="title"/>
          </p:nvPr>
        </p:nvSpPr>
        <p:spPr>
          <a:xfrm>
            <a:off x="54864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Python</a:t>
            </a:r>
            <a:endParaRPr b="1"/>
          </a:p>
        </p:txBody>
      </p:sp>
      <p:sp>
        <p:nvSpPr>
          <p:cNvPr id="1557" name="Google Shape;1557;p182"/>
          <p:cNvSpPr txBox="1"/>
          <p:nvPr>
            <p:ph idx="1" type="body"/>
          </p:nvPr>
        </p:nvSpPr>
        <p:spPr>
          <a:xfrm>
            <a:off x="54864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Functions</a:t>
            </a:r>
            <a:endParaRPr/>
          </a:p>
          <a:p>
            <a:pPr indent="0" lvl="0" marL="0" rtl="0" algn="l">
              <a:lnSpc>
                <a:spcPct val="150000"/>
              </a:lnSpc>
              <a:spcBef>
                <a:spcPts val="0"/>
              </a:spcBef>
              <a:spcAft>
                <a:spcPts val="0"/>
              </a:spcAft>
              <a:buNone/>
            </a:pPr>
            <a:r>
              <a:rPr lang="en"/>
              <a:t>Classes</a:t>
            </a:r>
            <a:endParaRPr/>
          </a:p>
          <a:p>
            <a:pPr indent="0" lvl="0" marL="0" rtl="0" algn="l">
              <a:lnSpc>
                <a:spcPct val="150000"/>
              </a:lnSpc>
              <a:spcBef>
                <a:spcPts val="0"/>
              </a:spcBef>
              <a:spcAft>
                <a:spcPts val="0"/>
              </a:spcAft>
              <a:buNone/>
            </a:pPr>
            <a:r>
              <a:rPr lang="en"/>
              <a:t>Modules</a:t>
            </a:r>
            <a:endParaRPr/>
          </a:p>
          <a:p>
            <a:pPr indent="0" lvl="0" marL="0" rtl="0" algn="l">
              <a:lnSpc>
                <a:spcPct val="150000"/>
              </a:lnSpc>
              <a:spcBef>
                <a:spcPts val="0"/>
              </a:spcBef>
              <a:spcAft>
                <a:spcPts val="0"/>
              </a:spcAft>
              <a:buNone/>
            </a:pPr>
            <a:r>
              <a:rPr lang="en"/>
              <a:t>Tuples</a:t>
            </a:r>
            <a:endParaRPr/>
          </a:p>
          <a:p>
            <a:pPr indent="0" lvl="0" marL="0" rtl="0" algn="l">
              <a:lnSpc>
                <a:spcPct val="150000"/>
              </a:lnSpc>
              <a:spcBef>
                <a:spcPts val="0"/>
              </a:spcBef>
              <a:spcAft>
                <a:spcPts val="0"/>
              </a:spcAft>
              <a:buNone/>
            </a:pPr>
            <a:r>
              <a:rPr lang="en"/>
              <a:t>Sets</a:t>
            </a:r>
            <a:endParaRPr/>
          </a:p>
        </p:txBody>
      </p:sp>
      <p:sp>
        <p:nvSpPr>
          <p:cNvPr id="1558" name="Google Shape;1558;p18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9" name="Google Shape;1559;p182"/>
          <p:cNvSpPr txBox="1"/>
          <p:nvPr>
            <p:ph type="title"/>
          </p:nvPr>
        </p:nvSpPr>
        <p:spPr>
          <a:xfrm>
            <a:off x="4114800" y="2164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Neuro</a:t>
            </a:r>
            <a:endParaRPr b="1"/>
          </a:p>
        </p:txBody>
      </p:sp>
      <p:sp>
        <p:nvSpPr>
          <p:cNvPr id="1560" name="Google Shape;1560;p182"/>
          <p:cNvSpPr txBox="1"/>
          <p:nvPr>
            <p:ph idx="1" type="body"/>
          </p:nvPr>
        </p:nvSpPr>
        <p:spPr>
          <a:xfrm>
            <a:off x="4114800" y="914400"/>
            <a:ext cx="3657600" cy="330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18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6" name="Google Shape;1566;p183"/>
          <p:cNvSpPr txBox="1"/>
          <p:nvPr>
            <p:ph idx="1" type="body"/>
          </p:nvPr>
        </p:nvSpPr>
        <p:spPr>
          <a:xfrm>
            <a:off x="548640" y="45720"/>
            <a:ext cx="3657600" cy="16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(Exercise 6 and 7)</a:t>
            </a:r>
            <a:endParaRPr b="1">
              <a:solidFill>
                <a:srgbClr val="000000"/>
              </a:solidFill>
            </a:endParaRPr>
          </a:p>
          <a:p>
            <a:pPr indent="0" lvl="0" marL="0" rtl="0" algn="l">
              <a:spcBef>
                <a:spcPts val="0"/>
              </a:spcBef>
              <a:spcAft>
                <a:spcPts val="0"/>
              </a:spcAft>
              <a:buNone/>
            </a:pPr>
            <a:r>
              <a:rPr lang="en">
                <a:solidFill>
                  <a:srgbClr val="000000"/>
                </a:solidFill>
              </a:rPr>
              <a:t>Using functions</a:t>
            </a:r>
            <a:endParaRPr>
              <a:solidFill>
                <a:srgbClr val="000000"/>
              </a:solidFill>
            </a:endParaRPr>
          </a:p>
          <a:p>
            <a:pPr indent="0" lvl="0" marL="0" rtl="0" algn="l">
              <a:spcBef>
                <a:spcPts val="0"/>
              </a:spcBef>
              <a:spcAft>
                <a:spcPts val="0"/>
              </a:spcAft>
              <a:buNone/>
            </a:pPr>
            <a:r>
              <a:rPr lang="en">
                <a:solidFill>
                  <a:srgbClr val="000000"/>
                </a:solidFill>
              </a:rPr>
              <a:t>Using classes</a:t>
            </a:r>
            <a:endParaRPr>
              <a:solidFill>
                <a:srgbClr val="000000"/>
              </a:solidFill>
            </a:endParaRPr>
          </a:p>
        </p:txBody>
      </p:sp>
      <p:pic>
        <p:nvPicPr>
          <p:cNvPr id="1567" name="Google Shape;1567;p183"/>
          <p:cNvPicPr preferRelativeResize="0"/>
          <p:nvPr/>
        </p:nvPicPr>
        <p:blipFill>
          <a:blip r:embed="rId3">
            <a:alphaModFix/>
          </a:blip>
          <a:stretch>
            <a:fillRect/>
          </a:stretch>
        </p:blipFill>
        <p:spPr>
          <a:xfrm>
            <a:off x="3200400" y="228600"/>
            <a:ext cx="3232123" cy="36576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84"/>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Q&amp;A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a:t>
            </a:r>
            <a:endParaRPr/>
          </a:p>
        </p:txBody>
      </p:sp>
      <p:sp>
        <p:nvSpPr>
          <p:cNvPr id="412" name="Google Shape;412;p2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Your students and fellow TAs come from many different backgrounds.                       Differences in language, nationality, education, age, etc. can all make communication challenging at times - especially over video chat!</a:t>
            </a:r>
            <a:endParaRPr/>
          </a:p>
          <a:p>
            <a:pPr indent="-355600" lvl="0" marL="457200" rtl="0" algn="l">
              <a:spcBef>
                <a:spcPts val="1600"/>
              </a:spcBef>
              <a:spcAft>
                <a:spcPts val="0"/>
              </a:spcAft>
              <a:buSzPts val="2000"/>
              <a:buChar char="●"/>
            </a:pPr>
            <a:r>
              <a:rPr lang="en"/>
              <a:t>Be mindful of how you address people</a:t>
            </a:r>
            <a:endParaRPr/>
          </a:p>
          <a:p>
            <a:pPr indent="-355600" lvl="0" marL="457200" rtl="0" algn="l">
              <a:spcBef>
                <a:spcPts val="0"/>
              </a:spcBef>
              <a:spcAft>
                <a:spcPts val="0"/>
              </a:spcAft>
              <a:buSzPts val="2000"/>
              <a:buChar char="●"/>
            </a:pPr>
            <a:r>
              <a:rPr lang="en"/>
              <a:t>Don’t be afraid to ask for someone to repeat if you didn’t understand </a:t>
            </a:r>
            <a:endParaRPr/>
          </a:p>
          <a:p>
            <a:pPr indent="-355600" lvl="0" marL="457200" rtl="0" algn="l">
              <a:spcBef>
                <a:spcPts val="0"/>
              </a:spcBef>
              <a:spcAft>
                <a:spcPts val="0"/>
              </a:spcAft>
              <a:buSzPts val="2000"/>
              <a:buChar char="●"/>
            </a:pPr>
            <a:r>
              <a:rPr lang="en"/>
              <a:t>Use the text-based chat box in Zoom when needed</a:t>
            </a:r>
            <a:endParaRPr/>
          </a:p>
          <a:p>
            <a:pPr indent="-355600" lvl="0" marL="457200" rtl="0" algn="l">
              <a:spcBef>
                <a:spcPts val="0"/>
              </a:spcBef>
              <a:spcAft>
                <a:spcPts val="0"/>
              </a:spcAft>
              <a:buSzPts val="2000"/>
              <a:buChar char="●"/>
            </a:pPr>
            <a:r>
              <a:rPr lang="en"/>
              <a:t>Try not to interrupt. Give people a chance to speak.</a:t>
            </a:r>
            <a:endParaRPr/>
          </a:p>
          <a:p>
            <a:pPr indent="-355600" lvl="0" marL="457200" rtl="0" algn="l">
              <a:spcBef>
                <a:spcPts val="0"/>
              </a:spcBef>
              <a:spcAft>
                <a:spcPts val="0"/>
              </a:spcAft>
              <a:buSzPts val="2000"/>
              <a:buChar char="●"/>
            </a:pPr>
            <a:r>
              <a:rPr lang="en"/>
              <a:t>Keep your video on, but mute your mic when not speaking</a:t>
            </a:r>
            <a:endParaRPr/>
          </a:p>
        </p:txBody>
      </p:sp>
      <p:sp>
        <p:nvSpPr>
          <p:cNvPr id="413" name="Google Shape;413;p2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8"/>
          <p:cNvSpPr/>
          <p:nvPr/>
        </p:nvSpPr>
        <p:spPr>
          <a:xfrm>
            <a:off x="2347661" y="476650"/>
            <a:ext cx="4254300" cy="2740200"/>
          </a:xfrm>
          <a:prstGeom prst="ellipse">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4372061" y="1093400"/>
            <a:ext cx="1440300" cy="1366500"/>
          </a:xfrm>
          <a:prstGeom prst="ellipse">
            <a:avLst/>
          </a:prstGeom>
          <a:solidFill>
            <a:srgbClr val="EAD1DC"/>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txBox="1"/>
          <p:nvPr>
            <p:ph idx="1" type="body"/>
          </p:nvPr>
        </p:nvSpPr>
        <p:spPr>
          <a:xfrm>
            <a:off x="235500" y="771475"/>
            <a:ext cx="8520600" cy="3416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1800+ Interactive students</a:t>
            </a:r>
            <a:endParaRPr b="1" sz="900"/>
          </a:p>
          <a:p>
            <a:pPr indent="0" lvl="0" marL="0" rtl="0" algn="ctr">
              <a:spcBef>
                <a:spcPts val="0"/>
              </a:spcBef>
              <a:spcAft>
                <a:spcPts val="0"/>
              </a:spcAft>
              <a:buNone/>
            </a:pPr>
            <a:r>
              <a:rPr b="1" lang="en" sz="900"/>
              <a:t>190+ teaching assistants</a:t>
            </a:r>
            <a:endParaRPr b="1" sz="900"/>
          </a:p>
          <a:p>
            <a:pPr indent="0" lvl="0" marL="0" rtl="0" algn="ctr">
              <a:spcBef>
                <a:spcPts val="0"/>
              </a:spcBef>
              <a:spcAft>
                <a:spcPts val="0"/>
              </a:spcAft>
              <a:buNone/>
            </a:pPr>
            <a:r>
              <a:rPr b="1" lang="en" sz="900"/>
              <a:t>220+ faculty &amp; industry mentors</a:t>
            </a:r>
            <a:endParaRPr b="1" sz="900"/>
          </a:p>
          <a:p>
            <a:pPr indent="0" lvl="0" marL="0" rtl="0" algn="ctr">
              <a:spcBef>
                <a:spcPts val="0"/>
              </a:spcBef>
              <a:spcAft>
                <a:spcPts val="0"/>
              </a:spcAft>
              <a:buNone/>
            </a:pPr>
            <a:r>
              <a:rPr b="1" lang="en" sz="900"/>
              <a:t>6000+ Observer students</a:t>
            </a:r>
            <a:endParaRPr b="1" sz="900"/>
          </a:p>
          <a:p>
            <a:pPr indent="0" lvl="0" marL="0" rtl="0" algn="ctr">
              <a:spcBef>
                <a:spcPts val="0"/>
              </a:spcBef>
              <a:spcAft>
                <a:spcPts val="0"/>
              </a:spcAft>
              <a:buNone/>
            </a:pPr>
            <a:r>
              <a:rPr b="1" lang="en" sz="900"/>
              <a:t>120+ NMA organizers</a:t>
            </a:r>
            <a:endParaRPr b="1" sz="900"/>
          </a:p>
        </p:txBody>
      </p:sp>
      <p:sp>
        <p:nvSpPr>
          <p:cNvPr id="421" name="Google Shape;421;p2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28"/>
          <p:cNvSpPr/>
          <p:nvPr/>
        </p:nvSpPr>
        <p:spPr>
          <a:xfrm>
            <a:off x="4890611" y="1577600"/>
            <a:ext cx="403200" cy="39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28"/>
          <p:cNvCxnSpPr>
            <a:stCxn id="424" idx="1"/>
            <a:endCxn id="422" idx="6"/>
          </p:cNvCxnSpPr>
          <p:nvPr/>
        </p:nvCxnSpPr>
        <p:spPr>
          <a:xfrm rot="10800000">
            <a:off x="5293861" y="1776688"/>
            <a:ext cx="625500" cy="283800"/>
          </a:xfrm>
          <a:prstGeom prst="straightConnector1">
            <a:avLst/>
          </a:prstGeom>
          <a:noFill/>
          <a:ln cap="flat" cmpd="sng" w="9525">
            <a:solidFill>
              <a:schemeClr val="dk2"/>
            </a:solidFill>
            <a:prstDash val="solid"/>
            <a:round/>
            <a:headEnd len="med" w="med" type="none"/>
            <a:tailEnd len="med" w="med" type="triangle"/>
          </a:ln>
        </p:spPr>
      </p:cxnSp>
      <p:sp>
        <p:nvSpPr>
          <p:cNvPr id="424" name="Google Shape;424;p28"/>
          <p:cNvSpPr txBox="1"/>
          <p:nvPr/>
        </p:nvSpPr>
        <p:spPr>
          <a:xfrm>
            <a:off x="5919361" y="1784038"/>
            <a:ext cx="11604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our typical communities</a:t>
            </a:r>
            <a:endParaRPr sz="1200">
              <a:latin typeface="Proxima Nova"/>
              <a:ea typeface="Proxima Nova"/>
              <a:cs typeface="Proxima Nova"/>
              <a:sym typeface="Proxima Nova"/>
            </a:endParaRPr>
          </a:p>
        </p:txBody>
      </p:sp>
      <p:sp>
        <p:nvSpPr>
          <p:cNvPr id="425" name="Google Shape;425;p28"/>
          <p:cNvSpPr txBox="1"/>
          <p:nvPr/>
        </p:nvSpPr>
        <p:spPr>
          <a:xfrm>
            <a:off x="5853461" y="2657725"/>
            <a:ext cx="11604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our wider communities</a:t>
            </a:r>
            <a:endParaRPr sz="1200">
              <a:latin typeface="Proxima Nova"/>
              <a:ea typeface="Proxima Nova"/>
              <a:cs typeface="Proxima Nova"/>
              <a:sym typeface="Proxima Nova"/>
            </a:endParaRPr>
          </a:p>
        </p:txBody>
      </p:sp>
      <p:cxnSp>
        <p:nvCxnSpPr>
          <p:cNvPr id="426" name="Google Shape;426;p28"/>
          <p:cNvCxnSpPr/>
          <p:nvPr/>
        </p:nvCxnSpPr>
        <p:spPr>
          <a:xfrm rot="10800000">
            <a:off x="5458236" y="2412275"/>
            <a:ext cx="444600" cy="337500"/>
          </a:xfrm>
          <a:prstGeom prst="straightConnector1">
            <a:avLst/>
          </a:prstGeom>
          <a:noFill/>
          <a:ln cap="flat" cmpd="sng" w="9525">
            <a:solidFill>
              <a:srgbClr val="C27BA0"/>
            </a:solidFill>
            <a:prstDash val="solid"/>
            <a:round/>
            <a:headEnd len="med" w="med" type="none"/>
            <a:tailEnd len="med" w="med" type="triangle"/>
          </a:ln>
        </p:spPr>
      </p:cxnSp>
      <p:sp>
        <p:nvSpPr>
          <p:cNvPr id="427" name="Google Shape;427;p28"/>
          <p:cNvSpPr txBox="1"/>
          <p:nvPr/>
        </p:nvSpPr>
        <p:spPr>
          <a:xfrm>
            <a:off x="2460436" y="1570300"/>
            <a:ext cx="1687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the Neuromatch Academy community</a:t>
            </a:r>
            <a:endParaRPr sz="1200">
              <a:latin typeface="Proxima Nova"/>
              <a:ea typeface="Proxima Nova"/>
              <a:cs typeface="Proxima Nova"/>
              <a:sym typeface="Proxima Nova"/>
            </a:endParaRPr>
          </a:p>
        </p:txBody>
      </p:sp>
      <p:pic>
        <p:nvPicPr>
          <p:cNvPr id="428" name="Google Shape;428;p28"/>
          <p:cNvPicPr preferRelativeResize="0"/>
          <p:nvPr/>
        </p:nvPicPr>
        <p:blipFill>
          <a:blip r:embed="rId3">
            <a:alphaModFix/>
          </a:blip>
          <a:stretch>
            <a:fillRect/>
          </a:stretch>
        </p:blipFill>
        <p:spPr>
          <a:xfrm>
            <a:off x="2936535" y="2060500"/>
            <a:ext cx="403201" cy="398782"/>
          </a:xfrm>
          <a:prstGeom prst="rect">
            <a:avLst/>
          </a:prstGeom>
          <a:noFill/>
          <a:ln>
            <a:noFill/>
          </a:ln>
        </p:spPr>
      </p:pic>
      <p:sp>
        <p:nvSpPr>
          <p:cNvPr id="429" name="Google Shape;429;p28"/>
          <p:cNvSpPr/>
          <p:nvPr/>
        </p:nvSpPr>
        <p:spPr>
          <a:xfrm>
            <a:off x="366075" y="3728000"/>
            <a:ext cx="2061600" cy="3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diversity</a:t>
            </a:r>
            <a:endParaRPr b="1" sz="1800"/>
          </a:p>
        </p:txBody>
      </p:sp>
      <p:sp>
        <p:nvSpPr>
          <p:cNvPr id="430" name="Google Shape;430;p28"/>
          <p:cNvSpPr/>
          <p:nvPr/>
        </p:nvSpPr>
        <p:spPr>
          <a:xfrm>
            <a:off x="2510400" y="3728000"/>
            <a:ext cx="2061600" cy="3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inclusion</a:t>
            </a:r>
            <a:endParaRPr b="1" sz="1800"/>
          </a:p>
        </p:txBody>
      </p:sp>
      <p:sp>
        <p:nvSpPr>
          <p:cNvPr id="431" name="Google Shape;431;p28"/>
          <p:cNvSpPr/>
          <p:nvPr/>
        </p:nvSpPr>
        <p:spPr>
          <a:xfrm>
            <a:off x="4654725" y="3728000"/>
            <a:ext cx="2061600" cy="3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cooperation</a:t>
            </a:r>
            <a:endParaRPr b="1" sz="1800"/>
          </a:p>
        </p:txBody>
      </p:sp>
      <p:sp>
        <p:nvSpPr>
          <p:cNvPr id="432" name="Google Shape;432;p28"/>
          <p:cNvSpPr/>
          <p:nvPr/>
        </p:nvSpPr>
        <p:spPr>
          <a:xfrm>
            <a:off x="6799050" y="3728000"/>
            <a:ext cx="2061600" cy="3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advocacy</a:t>
            </a:r>
            <a:endParaRPr b="1" sz="1800"/>
          </a:p>
        </p:txBody>
      </p:sp>
      <p:sp>
        <p:nvSpPr>
          <p:cNvPr id="433" name="Google Shape;433;p2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Neuromatch Academy!!</a:t>
            </a:r>
            <a:endParaRPr/>
          </a:p>
        </p:txBody>
      </p:sp>
      <p:sp>
        <p:nvSpPr>
          <p:cNvPr id="93" name="Google Shape;93;p1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global community of 8</a:t>
            </a:r>
            <a:r>
              <a:rPr lang="en"/>
              <a:t>,000+ </a:t>
            </a:r>
            <a:r>
              <a:rPr lang="en"/>
              <a:t>computational neuroscientists</a:t>
            </a:r>
            <a:endParaRPr/>
          </a:p>
          <a:p>
            <a:pPr indent="-355600" lvl="0" marL="457200" rtl="0" algn="l">
              <a:spcBef>
                <a:spcPts val="0"/>
              </a:spcBef>
              <a:spcAft>
                <a:spcPts val="0"/>
              </a:spcAft>
              <a:buSzPts val="2000"/>
              <a:buChar char="-"/>
            </a:pPr>
            <a:r>
              <a:rPr lang="en"/>
              <a:t>undergraduates, graduate students, postdocs, faculty,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Launched April 2020 in response to </a:t>
            </a:r>
            <a:endParaRPr/>
          </a:p>
          <a:p>
            <a:pPr indent="-355600" lvl="0" marL="457200" rtl="0" algn="l">
              <a:spcBef>
                <a:spcPts val="0"/>
              </a:spcBef>
              <a:spcAft>
                <a:spcPts val="0"/>
              </a:spcAft>
              <a:buSzPts val="2000"/>
              <a:buChar char="-"/>
            </a:pPr>
            <a:r>
              <a:rPr lang="en"/>
              <a:t>COVID-19 canceling compneuro summer schools</a:t>
            </a:r>
            <a:endParaRPr/>
          </a:p>
          <a:p>
            <a:pPr indent="-355600" lvl="0" marL="457200" rtl="0" algn="l">
              <a:spcBef>
                <a:spcPts val="0"/>
              </a:spcBef>
              <a:spcAft>
                <a:spcPts val="0"/>
              </a:spcAft>
              <a:buSzPts val="2000"/>
              <a:buChar char="-"/>
            </a:pPr>
            <a:r>
              <a:rPr lang="en"/>
              <a:t>typical </a:t>
            </a:r>
            <a:r>
              <a:rPr lang="en"/>
              <a:t>summer schools</a:t>
            </a:r>
            <a:r>
              <a:rPr lang="en"/>
              <a:t> are expensive, inaccessible by many</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[5-10 min]: who’s in the room?</a:t>
            </a:r>
            <a:endParaRPr/>
          </a:p>
        </p:txBody>
      </p:sp>
      <p:sp>
        <p:nvSpPr>
          <p:cNvPr id="439" name="Google Shape;439;p2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into your breakout groups (megapods) and introduce yourself:</a:t>
            </a:r>
            <a:endParaRPr/>
          </a:p>
          <a:p>
            <a:pPr indent="-355600" lvl="0" marL="457200" rtl="0" algn="l">
              <a:spcBef>
                <a:spcPts val="1600"/>
              </a:spcBef>
              <a:spcAft>
                <a:spcPts val="0"/>
              </a:spcAft>
              <a:buSzPts val="2000"/>
              <a:buAutoNum type="arabicPeriod"/>
            </a:pPr>
            <a:r>
              <a:rPr lang="en"/>
              <a:t>Your name</a:t>
            </a:r>
            <a:endParaRPr/>
          </a:p>
          <a:p>
            <a:pPr indent="-355600" lvl="0" marL="457200" rtl="0" algn="l">
              <a:spcBef>
                <a:spcPts val="0"/>
              </a:spcBef>
              <a:spcAft>
                <a:spcPts val="0"/>
              </a:spcAft>
              <a:buSzPts val="2000"/>
              <a:buAutoNum type="arabicPeriod"/>
            </a:pPr>
            <a:r>
              <a:rPr lang="en"/>
              <a:t>Your career stage</a:t>
            </a:r>
            <a:endParaRPr/>
          </a:p>
          <a:p>
            <a:pPr indent="-355600" lvl="0" marL="457200" rtl="0" algn="l">
              <a:spcBef>
                <a:spcPts val="0"/>
              </a:spcBef>
              <a:spcAft>
                <a:spcPts val="0"/>
              </a:spcAft>
              <a:buSzPts val="2000"/>
              <a:buAutoNum type="arabicPeriod"/>
            </a:pPr>
            <a:r>
              <a:rPr lang="en"/>
              <a:t>Your current institution or place of work</a:t>
            </a:r>
            <a:endParaRPr/>
          </a:p>
          <a:p>
            <a:pPr indent="-355600" lvl="0" marL="457200" rtl="0" algn="l">
              <a:spcBef>
                <a:spcPts val="0"/>
              </a:spcBef>
              <a:spcAft>
                <a:spcPts val="0"/>
              </a:spcAft>
              <a:buSzPts val="2000"/>
              <a:buAutoNum type="arabicPeriod"/>
            </a:pPr>
            <a:r>
              <a:rPr lang="en"/>
              <a:t>3 words that characterize your research or professional interests</a:t>
            </a:r>
            <a:endParaRPr/>
          </a:p>
          <a:p>
            <a:pPr indent="0" lvl="0" marL="0" rtl="0" algn="l">
              <a:spcBef>
                <a:spcPts val="1600"/>
              </a:spcBef>
              <a:spcAft>
                <a:spcPts val="1600"/>
              </a:spcAft>
              <a:buNone/>
            </a:pPr>
            <a:r>
              <a:rPr lang="en"/>
              <a:t>For example:  Kate Bonnen</a:t>
            </a:r>
            <a:r>
              <a:rPr lang="en"/>
              <a:t>,</a:t>
            </a:r>
            <a:r>
              <a:rPr lang="en"/>
              <a:t> Postdoctoral Fellow</a:t>
            </a:r>
            <a:r>
              <a:rPr lang="en"/>
              <a:t>,</a:t>
            </a:r>
            <a:r>
              <a:rPr lang="en"/>
              <a:t> New York University</a:t>
            </a:r>
            <a:r>
              <a:rPr lang="en"/>
              <a:t>, [visual perception, walking]</a:t>
            </a:r>
            <a:endParaRPr/>
          </a:p>
        </p:txBody>
      </p:sp>
      <p:sp>
        <p:nvSpPr>
          <p:cNvPr id="440" name="Google Shape;440;p2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1" name="Google Shape;441;p29"/>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0"/>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1"/>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a:t>
            </a:r>
            <a:endParaRPr/>
          </a:p>
          <a:p>
            <a:pPr indent="0" lvl="0" marL="0" rtl="0" algn="l">
              <a:spcBef>
                <a:spcPts val="0"/>
              </a:spcBef>
              <a:spcAft>
                <a:spcPts val="0"/>
              </a:spcAft>
              <a:buNone/>
            </a:pPr>
            <a:r>
              <a:rPr lang="en"/>
              <a:t>Learning Principles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3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earning process</a:t>
            </a:r>
            <a:endParaRPr/>
          </a:p>
        </p:txBody>
      </p:sp>
      <p:sp>
        <p:nvSpPr>
          <p:cNvPr id="462" name="Google Shape;462;p3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is iterative!</a:t>
            </a:r>
            <a:endParaRPr/>
          </a:p>
          <a:p>
            <a:pPr indent="-355600" lvl="0" marL="457200" rtl="0" algn="l">
              <a:spcBef>
                <a:spcPts val="1600"/>
              </a:spcBef>
              <a:spcAft>
                <a:spcPts val="0"/>
              </a:spcAft>
              <a:buSzPts val="2000"/>
              <a:buChar char="➔"/>
            </a:pPr>
            <a:r>
              <a:rPr lang="en"/>
              <a:t>There is no one-shot learning!</a:t>
            </a:r>
            <a:endParaRPr/>
          </a:p>
          <a:p>
            <a:pPr indent="-355600" lvl="0" marL="457200" rtl="0" algn="l">
              <a:spcBef>
                <a:spcPts val="0"/>
              </a:spcBef>
              <a:spcAft>
                <a:spcPts val="0"/>
              </a:spcAft>
              <a:buSzPts val="2000"/>
              <a:buChar char="➔"/>
            </a:pPr>
            <a:r>
              <a:rPr lang="en"/>
              <a:t>Depending on their starting point, students will learn different things</a:t>
            </a:r>
            <a:endParaRPr/>
          </a:p>
          <a:p>
            <a:pPr indent="-355600" lvl="0" marL="457200" rtl="0" algn="l">
              <a:spcBef>
                <a:spcPts val="0"/>
              </a:spcBef>
              <a:spcAft>
                <a:spcPts val="0"/>
              </a:spcAft>
              <a:buSzPts val="2000"/>
              <a:buChar char="➔"/>
            </a:pPr>
            <a:r>
              <a:rPr lang="en"/>
              <a:t>Everyone will get something else out of NMA → And that’s ok!!!</a:t>
            </a:r>
            <a:endParaRPr/>
          </a:p>
          <a:p>
            <a:pPr indent="-355600" lvl="0" marL="457200" rtl="0" algn="l">
              <a:spcBef>
                <a:spcPts val="0"/>
              </a:spcBef>
              <a:spcAft>
                <a:spcPts val="0"/>
              </a:spcAft>
              <a:buSzPts val="2000"/>
              <a:buChar char="➔"/>
            </a:pPr>
            <a:r>
              <a:rPr lang="en"/>
              <a:t>A beginner will not magically become an expert… </a:t>
            </a:r>
            <a:endParaRPr/>
          </a:p>
        </p:txBody>
      </p:sp>
      <p:sp>
        <p:nvSpPr>
          <p:cNvPr id="463" name="Google Shape;463;p3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64" name="Google Shape;464;p33"/>
          <p:cNvGrpSpPr/>
          <p:nvPr/>
        </p:nvGrpSpPr>
        <p:grpSpPr>
          <a:xfrm>
            <a:off x="4622152" y="1051225"/>
            <a:ext cx="4168750" cy="3618900"/>
            <a:chOff x="4830552" y="494850"/>
            <a:chExt cx="4168750" cy="3618900"/>
          </a:xfrm>
        </p:grpSpPr>
        <p:sp>
          <p:nvSpPr>
            <p:cNvPr id="465" name="Google Shape;465;p33"/>
            <p:cNvSpPr/>
            <p:nvPr/>
          </p:nvSpPr>
          <p:spPr>
            <a:xfrm>
              <a:off x="5746000" y="1172100"/>
              <a:ext cx="2319900" cy="2319900"/>
            </a:xfrm>
            <a:prstGeom prst="ellipse">
              <a:avLst/>
            </a:prstGeom>
            <a:noFill/>
            <a:ln cap="flat" cmpd="sng" w="1143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6281952" y="1708038"/>
              <a:ext cx="1248000" cy="12480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Learning</a:t>
              </a:r>
              <a:endParaRPr>
                <a:solidFill>
                  <a:srgbClr val="F3F3F3"/>
                </a:solidFill>
              </a:endParaRPr>
            </a:p>
            <a:p>
              <a:pPr indent="0" lvl="0" marL="0" rtl="0" algn="ctr">
                <a:spcBef>
                  <a:spcPts val="0"/>
                </a:spcBef>
                <a:spcAft>
                  <a:spcPts val="0"/>
                </a:spcAft>
                <a:buNone/>
              </a:pPr>
              <a:r>
                <a:rPr lang="en">
                  <a:solidFill>
                    <a:srgbClr val="F3F3F3"/>
                  </a:solidFill>
                </a:rPr>
                <a:t>Loop</a:t>
              </a:r>
              <a:endParaRPr>
                <a:solidFill>
                  <a:srgbClr val="F3F3F3"/>
                </a:solidFill>
              </a:endParaRPr>
            </a:p>
          </p:txBody>
        </p:sp>
        <p:sp>
          <p:nvSpPr>
            <p:cNvPr id="467" name="Google Shape;467;p33"/>
            <p:cNvSpPr/>
            <p:nvPr/>
          </p:nvSpPr>
          <p:spPr>
            <a:xfrm>
              <a:off x="6256452" y="494850"/>
              <a:ext cx="1299000" cy="984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Explore Content and Concepts</a:t>
              </a:r>
              <a:endParaRPr sz="1200">
                <a:solidFill>
                  <a:srgbClr val="F3F3F3"/>
                </a:solidFill>
              </a:endParaRPr>
            </a:p>
          </p:txBody>
        </p:sp>
        <p:sp>
          <p:nvSpPr>
            <p:cNvPr id="468" name="Google Shape;468;p33"/>
            <p:cNvSpPr/>
            <p:nvPr/>
          </p:nvSpPr>
          <p:spPr>
            <a:xfrm>
              <a:off x="4830552" y="1839750"/>
              <a:ext cx="1299000" cy="984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Reflect or Resolve</a:t>
              </a:r>
              <a:endParaRPr sz="1200">
                <a:solidFill>
                  <a:srgbClr val="F3F3F3"/>
                </a:solidFill>
              </a:endParaRPr>
            </a:p>
          </p:txBody>
        </p:sp>
        <p:sp>
          <p:nvSpPr>
            <p:cNvPr id="469" name="Google Shape;469;p33"/>
            <p:cNvSpPr/>
            <p:nvPr/>
          </p:nvSpPr>
          <p:spPr>
            <a:xfrm>
              <a:off x="7700302" y="1839750"/>
              <a:ext cx="1299000" cy="984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Pique Interest</a:t>
              </a:r>
              <a:endParaRPr sz="1200">
                <a:solidFill>
                  <a:srgbClr val="F3F3F3"/>
                </a:solidFill>
              </a:endParaRPr>
            </a:p>
          </p:txBody>
        </p:sp>
        <p:sp>
          <p:nvSpPr>
            <p:cNvPr id="470" name="Google Shape;470;p33"/>
            <p:cNvSpPr/>
            <p:nvPr/>
          </p:nvSpPr>
          <p:spPr>
            <a:xfrm>
              <a:off x="6256452" y="3129150"/>
              <a:ext cx="1299000" cy="984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3F3F3"/>
                  </a:solidFill>
                </a:rPr>
                <a:t>Integrate New Knowledge</a:t>
              </a:r>
              <a:endParaRPr sz="1100">
                <a:solidFill>
                  <a:srgbClr val="F3F3F3"/>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process</a:t>
            </a:r>
            <a:endParaRPr/>
          </a:p>
          <a:p>
            <a:pPr indent="0" lvl="0" marL="0" rtl="0" algn="l">
              <a:spcBef>
                <a:spcPts val="0"/>
              </a:spcBef>
              <a:spcAft>
                <a:spcPts val="0"/>
              </a:spcAft>
              <a:buNone/>
            </a:pPr>
            <a:r>
              <a:t/>
            </a:r>
            <a:endParaRPr/>
          </a:p>
        </p:txBody>
      </p:sp>
      <p:sp>
        <p:nvSpPr>
          <p:cNvPr id="476" name="Google Shape;476;p3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Spectrum of</a:t>
            </a:r>
            <a:r>
              <a:rPr lang="en"/>
              <a:t> learners...</a:t>
            </a:r>
            <a:endParaRPr/>
          </a:p>
        </p:txBody>
      </p:sp>
      <p:sp>
        <p:nvSpPr>
          <p:cNvPr id="477" name="Google Shape;477;p3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34"/>
          <p:cNvSpPr txBox="1"/>
          <p:nvPr/>
        </p:nvSpPr>
        <p:spPr>
          <a:xfrm>
            <a:off x="722300" y="3429000"/>
            <a:ext cx="1500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Novice</a:t>
            </a:r>
            <a:endParaRPr i="1" sz="2000">
              <a:latin typeface="Proxima Nova"/>
              <a:ea typeface="Proxima Nova"/>
              <a:cs typeface="Proxima Nova"/>
              <a:sym typeface="Proxima Nova"/>
            </a:endParaRPr>
          </a:p>
        </p:txBody>
      </p:sp>
      <p:sp>
        <p:nvSpPr>
          <p:cNvPr id="479" name="Google Shape;479;p34"/>
          <p:cNvSpPr txBox="1"/>
          <p:nvPr/>
        </p:nvSpPr>
        <p:spPr>
          <a:xfrm>
            <a:off x="3605225" y="3333150"/>
            <a:ext cx="1500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Competent Practitioner</a:t>
            </a:r>
            <a:endParaRPr i="1" sz="2000">
              <a:latin typeface="Proxima Nova"/>
              <a:ea typeface="Proxima Nova"/>
              <a:cs typeface="Proxima Nova"/>
              <a:sym typeface="Proxima Nova"/>
            </a:endParaRPr>
          </a:p>
        </p:txBody>
      </p:sp>
      <p:sp>
        <p:nvSpPr>
          <p:cNvPr id="480" name="Google Shape;480;p34"/>
          <p:cNvSpPr txBox="1"/>
          <p:nvPr/>
        </p:nvSpPr>
        <p:spPr>
          <a:xfrm>
            <a:off x="6361125" y="3429000"/>
            <a:ext cx="1500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Expert</a:t>
            </a:r>
            <a:endParaRPr i="1" sz="20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Spectrum of learners</a:t>
            </a:r>
            <a:r>
              <a:rPr lang="en"/>
              <a:t> have different mental models</a:t>
            </a:r>
            <a:endParaRPr/>
          </a:p>
        </p:txBody>
      </p:sp>
      <p:sp>
        <p:nvSpPr>
          <p:cNvPr id="486" name="Google Shape;486;p3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3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earning process -- Mental Models</a:t>
            </a:r>
            <a:endParaRPr/>
          </a:p>
        </p:txBody>
      </p:sp>
      <p:sp>
        <p:nvSpPr>
          <p:cNvPr id="488" name="Google Shape;488;p35"/>
          <p:cNvSpPr txBox="1"/>
          <p:nvPr/>
        </p:nvSpPr>
        <p:spPr>
          <a:xfrm>
            <a:off x="722300" y="3429000"/>
            <a:ext cx="1500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Novice</a:t>
            </a:r>
            <a:endParaRPr i="1" sz="2000">
              <a:latin typeface="Proxima Nova"/>
              <a:ea typeface="Proxima Nova"/>
              <a:cs typeface="Proxima Nova"/>
              <a:sym typeface="Proxima Nova"/>
            </a:endParaRPr>
          </a:p>
        </p:txBody>
      </p:sp>
      <p:sp>
        <p:nvSpPr>
          <p:cNvPr id="489" name="Google Shape;489;p35"/>
          <p:cNvSpPr txBox="1"/>
          <p:nvPr/>
        </p:nvSpPr>
        <p:spPr>
          <a:xfrm>
            <a:off x="3605225" y="3333150"/>
            <a:ext cx="1500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Competent Practitioner</a:t>
            </a:r>
            <a:endParaRPr i="1" sz="2000">
              <a:latin typeface="Proxima Nova"/>
              <a:ea typeface="Proxima Nova"/>
              <a:cs typeface="Proxima Nova"/>
              <a:sym typeface="Proxima Nova"/>
            </a:endParaRPr>
          </a:p>
        </p:txBody>
      </p:sp>
      <p:sp>
        <p:nvSpPr>
          <p:cNvPr id="490" name="Google Shape;490;p35"/>
          <p:cNvSpPr txBox="1"/>
          <p:nvPr/>
        </p:nvSpPr>
        <p:spPr>
          <a:xfrm>
            <a:off x="6361125" y="3429000"/>
            <a:ext cx="15003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Expert</a:t>
            </a:r>
            <a:endParaRPr i="1" sz="2000">
              <a:latin typeface="Proxima Nova"/>
              <a:ea typeface="Proxima Nova"/>
              <a:cs typeface="Proxima Nova"/>
              <a:sym typeface="Proxima Nova"/>
            </a:endParaRPr>
          </a:p>
        </p:txBody>
      </p:sp>
      <p:pic>
        <p:nvPicPr>
          <p:cNvPr id="491" name="Google Shape;491;p35"/>
          <p:cNvPicPr preferRelativeResize="0"/>
          <p:nvPr/>
        </p:nvPicPr>
        <p:blipFill>
          <a:blip r:embed="rId3">
            <a:alphaModFix/>
          </a:blip>
          <a:stretch>
            <a:fillRect/>
          </a:stretch>
        </p:blipFill>
        <p:spPr>
          <a:xfrm>
            <a:off x="307837" y="2031947"/>
            <a:ext cx="2348244" cy="1320901"/>
          </a:xfrm>
          <a:prstGeom prst="rect">
            <a:avLst/>
          </a:prstGeom>
          <a:noFill/>
          <a:ln>
            <a:noFill/>
          </a:ln>
        </p:spPr>
      </p:pic>
      <p:pic>
        <p:nvPicPr>
          <p:cNvPr id="492" name="Google Shape;492;p35"/>
          <p:cNvPicPr preferRelativeResize="0"/>
          <p:nvPr/>
        </p:nvPicPr>
        <p:blipFill>
          <a:blip r:embed="rId4">
            <a:alphaModFix/>
          </a:blip>
          <a:stretch>
            <a:fillRect/>
          </a:stretch>
        </p:blipFill>
        <p:spPr>
          <a:xfrm>
            <a:off x="6084794" y="1910377"/>
            <a:ext cx="2348244" cy="1435762"/>
          </a:xfrm>
          <a:prstGeom prst="rect">
            <a:avLst/>
          </a:prstGeom>
          <a:noFill/>
          <a:ln>
            <a:noFill/>
          </a:ln>
        </p:spPr>
      </p:pic>
      <p:pic>
        <p:nvPicPr>
          <p:cNvPr id="493" name="Google Shape;493;p35"/>
          <p:cNvPicPr preferRelativeResize="0"/>
          <p:nvPr/>
        </p:nvPicPr>
        <p:blipFill>
          <a:blip r:embed="rId5">
            <a:alphaModFix/>
          </a:blip>
          <a:stretch>
            <a:fillRect/>
          </a:stretch>
        </p:blipFill>
        <p:spPr>
          <a:xfrm>
            <a:off x="3181256" y="1946890"/>
            <a:ext cx="2348244" cy="14357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earning process -- Mental Models</a:t>
            </a:r>
            <a:endParaRPr/>
          </a:p>
        </p:txBody>
      </p:sp>
      <p:sp>
        <p:nvSpPr>
          <p:cNvPr id="499" name="Google Shape;499;p3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Activity [5 min]:  Choose a topic (e.g., your area of research, the last project you worked on, a skill or a hobby). Draw part of your mental model for this topic. </a:t>
            </a:r>
            <a:r>
              <a:rPr lang="en" sz="1900"/>
              <a:t>Make sure you include some concepts and facts as well as the relationships between them. 		E</a:t>
            </a:r>
            <a:r>
              <a:rPr lang="en" sz="1900"/>
              <a:t>.g. (version control) → </a:t>
            </a:r>
            <a:br>
              <a:rPr lang="en" sz="1900"/>
            </a:br>
            <a:r>
              <a:rPr lang="en" sz="1000" u="sng">
                <a:solidFill>
                  <a:schemeClr val="accent5"/>
                </a:solidFill>
                <a:latin typeface="Arial"/>
                <a:ea typeface="Arial"/>
                <a:cs typeface="Arial"/>
                <a:sym typeface="Arial"/>
                <a:hlinkClick r:id="rId3"/>
              </a:rPr>
              <a:t>https://carpentries.github.io/instructor-training/02-practice-learning/index.html</a:t>
            </a:r>
            <a:r>
              <a:rPr lang="en" sz="1900"/>
              <a:t> </a:t>
            </a:r>
            <a:endParaRPr sz="1900"/>
          </a:p>
        </p:txBody>
      </p:sp>
      <p:sp>
        <p:nvSpPr>
          <p:cNvPr id="500" name="Google Shape;500;p3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36"/>
          <p:cNvPicPr preferRelativeResize="0"/>
          <p:nvPr/>
        </p:nvPicPr>
        <p:blipFill>
          <a:blip r:embed="rId4">
            <a:alphaModFix/>
          </a:blip>
          <a:stretch>
            <a:fillRect/>
          </a:stretch>
        </p:blipFill>
        <p:spPr>
          <a:xfrm>
            <a:off x="4572000" y="947850"/>
            <a:ext cx="3839028" cy="2879271"/>
          </a:xfrm>
          <a:prstGeom prst="rect">
            <a:avLst/>
          </a:prstGeom>
          <a:noFill/>
          <a:ln>
            <a:noFill/>
          </a:ln>
        </p:spPr>
      </p:pic>
      <p:sp>
        <p:nvSpPr>
          <p:cNvPr id="502" name="Google Shape;502;p36"/>
          <p:cNvSpPr/>
          <p:nvPr/>
        </p:nvSpPr>
        <p:spPr>
          <a:xfrm>
            <a:off x="5955625" y="1905350"/>
            <a:ext cx="916200" cy="572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ctr">
              <a:spcBef>
                <a:spcPts val="1600"/>
              </a:spcBef>
              <a:spcAft>
                <a:spcPts val="1600"/>
              </a:spcAft>
              <a:buNone/>
            </a:pPr>
            <a:r>
              <a:rPr lang="en" sz="2400"/>
              <a:t>So where do you (as a TA) fit in?</a:t>
            </a:r>
            <a:endParaRPr sz="2400"/>
          </a:p>
        </p:txBody>
      </p:sp>
      <p:sp>
        <p:nvSpPr>
          <p:cNvPr id="508" name="Google Shape;508;p3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3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38"/>
          <p:cNvPicPr preferRelativeResize="0"/>
          <p:nvPr/>
        </p:nvPicPr>
        <p:blipFill>
          <a:blip r:embed="rId3">
            <a:alphaModFix/>
          </a:blip>
          <a:stretch>
            <a:fillRect/>
          </a:stretch>
        </p:blipFill>
        <p:spPr>
          <a:xfrm>
            <a:off x="6871800" y="1936450"/>
            <a:ext cx="2265350" cy="2265350"/>
          </a:xfrm>
          <a:prstGeom prst="rect">
            <a:avLst/>
          </a:prstGeom>
          <a:noFill/>
          <a:ln>
            <a:noFill/>
          </a:ln>
        </p:spPr>
      </p:pic>
      <p:sp>
        <p:nvSpPr>
          <p:cNvPr id="515" name="Google Shape;515;p3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Guide, Facilitator, Tutor</a:t>
            </a:r>
            <a:endParaRPr/>
          </a:p>
        </p:txBody>
      </p:sp>
      <p:sp>
        <p:nvSpPr>
          <p:cNvPr id="516" name="Google Shape;516;p3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I cannot teach anybody anything. I can only make them think</a:t>
            </a:r>
            <a:r>
              <a:rPr lang="en"/>
              <a:t>” - Socrates</a:t>
            </a:r>
            <a:endParaRPr/>
          </a:p>
          <a:p>
            <a:pPr indent="-355600" lvl="0" marL="457200" rtl="0" algn="l">
              <a:spcBef>
                <a:spcPts val="1600"/>
              </a:spcBef>
              <a:spcAft>
                <a:spcPts val="0"/>
              </a:spcAft>
              <a:buSzPts val="2000"/>
              <a:buChar char="●"/>
            </a:pPr>
            <a:r>
              <a:rPr lang="en"/>
              <a:t>As a TA, you are NOT (necessarily) an expert in all the course materials and that’s ok!</a:t>
            </a:r>
            <a:endParaRPr/>
          </a:p>
          <a:p>
            <a:pPr indent="-355600" lvl="0" marL="457200" rtl="0" algn="l">
              <a:spcBef>
                <a:spcPts val="0"/>
              </a:spcBef>
              <a:spcAft>
                <a:spcPts val="0"/>
              </a:spcAft>
              <a:buSzPts val="2000"/>
              <a:buChar char="●"/>
            </a:pPr>
            <a:r>
              <a:rPr lang="en"/>
              <a:t>Your role is to redirect student questions to allow them to find answers themselves!</a:t>
            </a:r>
            <a:endParaRPr/>
          </a:p>
          <a:p>
            <a:pPr indent="-355600" lvl="0" marL="457200" rtl="0" algn="l">
              <a:spcBef>
                <a:spcPts val="0"/>
              </a:spcBef>
              <a:spcAft>
                <a:spcPts val="0"/>
              </a:spcAft>
              <a:buSzPts val="2000"/>
              <a:buChar char="●"/>
            </a:pPr>
            <a:r>
              <a:rPr lang="en"/>
              <a:t>Encourage small groups to discuss problem / questions before asking the TA!</a:t>
            </a:r>
            <a:endParaRPr/>
          </a:p>
        </p:txBody>
      </p:sp>
      <p:sp>
        <p:nvSpPr>
          <p:cNvPr id="517" name="Google Shape;517;p3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3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Guide, Facilitator, Tutor</a:t>
            </a:r>
            <a:endParaRPr/>
          </a:p>
          <a:p>
            <a:pPr indent="0" lvl="0" marL="0" rtl="0" algn="l">
              <a:spcBef>
                <a:spcPts val="0"/>
              </a:spcBef>
              <a:spcAft>
                <a:spcPts val="0"/>
              </a:spcAft>
              <a:buNone/>
            </a:pPr>
            <a:r>
              <a:t/>
            </a:r>
            <a:endParaRPr/>
          </a:p>
        </p:txBody>
      </p:sp>
      <p:sp>
        <p:nvSpPr>
          <p:cNvPr id="523" name="Google Shape;523;p3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Use principle of “guided discovery”</a:t>
            </a:r>
            <a:endParaRPr/>
          </a:p>
          <a:p>
            <a:pPr indent="-330200" lvl="1" marL="914400" rtl="0" algn="l">
              <a:spcBef>
                <a:spcPts val="0"/>
              </a:spcBef>
              <a:spcAft>
                <a:spcPts val="0"/>
              </a:spcAft>
              <a:buSzPts val="1600"/>
              <a:buChar char="○"/>
            </a:pPr>
            <a:r>
              <a:rPr lang="en"/>
              <a:t>Find a balance between:</a:t>
            </a:r>
            <a:endParaRPr/>
          </a:p>
          <a:p>
            <a:pPr indent="-330200" lvl="2" marL="1371600" rtl="0" algn="l">
              <a:spcBef>
                <a:spcPts val="0"/>
              </a:spcBef>
              <a:spcAft>
                <a:spcPts val="0"/>
              </a:spcAft>
              <a:buSzPts val="1600"/>
              <a:buChar char="■"/>
            </a:pPr>
            <a:r>
              <a:rPr lang="en"/>
              <a:t>Allowing students to learn from their mistakes</a:t>
            </a:r>
            <a:endParaRPr/>
          </a:p>
          <a:p>
            <a:pPr indent="-330200" lvl="2" marL="1371600" rtl="0" algn="l">
              <a:spcBef>
                <a:spcPts val="0"/>
              </a:spcBef>
              <a:spcAft>
                <a:spcPts val="0"/>
              </a:spcAft>
              <a:buSzPts val="1600"/>
              <a:buChar char="■"/>
            </a:pPr>
            <a:r>
              <a:rPr lang="en"/>
              <a:t>Avoiding letting them get lost / totally frustrated by lack of progress</a:t>
            </a:r>
            <a:endParaRPr/>
          </a:p>
          <a:p>
            <a:pPr indent="-330200" lvl="1" marL="914400" rtl="0" algn="l">
              <a:spcBef>
                <a:spcPts val="0"/>
              </a:spcBef>
              <a:spcAft>
                <a:spcPts val="0"/>
              </a:spcAft>
              <a:buSzPts val="1600"/>
              <a:buChar char="○"/>
            </a:pPr>
            <a:r>
              <a:rPr lang="en"/>
              <a:t>Students are responsible for their own learning experience!</a:t>
            </a:r>
            <a:endParaRPr/>
          </a:p>
          <a:p>
            <a:pPr indent="-355600" lvl="0" marL="457200" rtl="0" algn="l">
              <a:spcBef>
                <a:spcPts val="0"/>
              </a:spcBef>
              <a:spcAft>
                <a:spcPts val="0"/>
              </a:spcAft>
              <a:buSzPts val="2000"/>
              <a:buChar char="●"/>
            </a:pPr>
            <a:r>
              <a:rPr lang="en"/>
              <a:t>Encourage students to explain their reasoning and thinking</a:t>
            </a:r>
            <a:endParaRPr/>
          </a:p>
          <a:p>
            <a:pPr indent="-330200" lvl="1" marL="914400" rtl="0" algn="l">
              <a:spcBef>
                <a:spcPts val="0"/>
              </a:spcBef>
              <a:spcAft>
                <a:spcPts val="0"/>
              </a:spcAft>
              <a:buSzPts val="1600"/>
              <a:buChar char="○"/>
            </a:pPr>
            <a:r>
              <a:rPr lang="en"/>
              <a:t>E.g. by stimulating self‐generated explanations of concepts</a:t>
            </a:r>
            <a:endParaRPr/>
          </a:p>
          <a:p>
            <a:pPr indent="-330200" lvl="1" marL="914400" rtl="0" algn="l">
              <a:spcBef>
                <a:spcPts val="0"/>
              </a:spcBef>
              <a:spcAft>
                <a:spcPts val="0"/>
              </a:spcAft>
              <a:buSzPts val="1600"/>
              <a:buChar char="○"/>
            </a:pPr>
            <a:r>
              <a:rPr lang="en"/>
              <a:t>When a student is stuck, encourage them to explain why and</a:t>
            </a:r>
            <a:br>
              <a:rPr lang="en"/>
            </a:br>
            <a:r>
              <a:rPr lang="en"/>
              <a:t>t</a:t>
            </a:r>
            <a:r>
              <a:rPr lang="en"/>
              <a:t>o be more specific about what is happening.</a:t>
            </a:r>
            <a:endParaRPr/>
          </a:p>
        </p:txBody>
      </p:sp>
      <p:sp>
        <p:nvSpPr>
          <p:cNvPr id="524" name="Google Shape;524;p3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39"/>
          <p:cNvPicPr preferRelativeResize="0"/>
          <p:nvPr/>
        </p:nvPicPr>
        <p:blipFill rotWithShape="1">
          <a:blip r:embed="rId3">
            <a:alphaModFix/>
          </a:blip>
          <a:srcRect b="0" l="26960" r="27605" t="0"/>
          <a:stretch/>
        </p:blipFill>
        <p:spPr>
          <a:xfrm>
            <a:off x="7119775" y="3065600"/>
            <a:ext cx="869179" cy="1147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4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sp>
        <p:nvSpPr>
          <p:cNvPr id="531" name="Google Shape;531;p4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Activity [10 minutes]: In breakout groups work through the following 3 example questions.  Read each one aloud and determine both which is the best TA answer and why, identifying what is problematic about the other answers. </a:t>
            </a:r>
            <a:endParaRPr/>
          </a:p>
        </p:txBody>
      </p:sp>
      <p:sp>
        <p:nvSpPr>
          <p:cNvPr id="532" name="Google Shape;532;p4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40"/>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4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1 - </a:t>
            </a:r>
            <a:r>
              <a:rPr lang="en"/>
              <a:t>Student Q: “I don’t understand what to do”</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lang="en"/>
              <a:t>“You do [insert correct answer]”</a:t>
            </a:r>
            <a:endParaRPr/>
          </a:p>
          <a:p>
            <a:pPr indent="-355600" lvl="0" marL="457200" rtl="0" algn="l">
              <a:spcBef>
                <a:spcPts val="0"/>
              </a:spcBef>
              <a:spcAft>
                <a:spcPts val="0"/>
              </a:spcAft>
              <a:buSzPts val="2000"/>
              <a:buAutoNum type="arabicPeriod"/>
            </a:pPr>
            <a:r>
              <a:rPr lang="en"/>
              <a:t>“What exactly don’t you understand?”</a:t>
            </a:r>
            <a:endParaRPr/>
          </a:p>
          <a:p>
            <a:pPr indent="-355600" lvl="0" marL="457200" rtl="0" algn="l">
              <a:spcBef>
                <a:spcPts val="0"/>
              </a:spcBef>
              <a:spcAft>
                <a:spcPts val="0"/>
              </a:spcAft>
              <a:buSzPts val="2000"/>
              <a:buAutoNum type="arabicPeriod"/>
            </a:pPr>
            <a:r>
              <a:rPr lang="en"/>
              <a:t>“You should have listened to the lecture!”</a:t>
            </a:r>
            <a:endParaRPr/>
          </a:p>
        </p:txBody>
      </p:sp>
      <p:sp>
        <p:nvSpPr>
          <p:cNvPr id="539" name="Google Shape;539;p4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4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pic>
        <p:nvPicPr>
          <p:cNvPr id="541" name="Google Shape;541;p41"/>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sp>
        <p:nvSpPr>
          <p:cNvPr id="547" name="Google Shape;547;p4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1 - </a:t>
            </a:r>
            <a:r>
              <a:rPr lang="en"/>
              <a:t>Student Q: “I don’t understand what to do”</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lang="en"/>
              <a:t>“You do [insert correct answer]”</a:t>
            </a:r>
            <a:endParaRPr/>
          </a:p>
          <a:p>
            <a:pPr indent="-355600" lvl="0" marL="457200" rtl="0" algn="l">
              <a:spcBef>
                <a:spcPts val="0"/>
              </a:spcBef>
              <a:spcAft>
                <a:spcPts val="0"/>
              </a:spcAft>
              <a:buSzPts val="2000"/>
              <a:buAutoNum type="arabicPeriod"/>
            </a:pPr>
            <a:r>
              <a:rPr b="1" lang="en"/>
              <a:t>“What exactly don’t you understand?”</a:t>
            </a:r>
            <a:endParaRPr b="1"/>
          </a:p>
          <a:p>
            <a:pPr indent="-355600" lvl="0" marL="457200" rtl="0" algn="l">
              <a:spcBef>
                <a:spcPts val="0"/>
              </a:spcBef>
              <a:spcAft>
                <a:spcPts val="0"/>
              </a:spcAft>
              <a:buSzPts val="2000"/>
              <a:buAutoNum type="arabicPeriod"/>
            </a:pPr>
            <a:r>
              <a:rPr lang="en"/>
              <a:t>“You should have listened to the lecture!”</a:t>
            </a:r>
            <a:endParaRPr/>
          </a:p>
          <a:p>
            <a:pPr indent="0" lvl="0" marL="0" rtl="0" algn="l">
              <a:spcBef>
                <a:spcPts val="1600"/>
              </a:spcBef>
              <a:spcAft>
                <a:spcPts val="1600"/>
              </a:spcAft>
              <a:buNone/>
            </a:pPr>
            <a:r>
              <a:rPr lang="en"/>
              <a:t>→ encourage students to articulate specifics!</a:t>
            </a:r>
            <a:endParaRPr/>
          </a:p>
        </p:txBody>
      </p:sp>
      <p:sp>
        <p:nvSpPr>
          <p:cNvPr id="548" name="Google Shape;548;p4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9" name="Google Shape;549;p42"/>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2 - </a:t>
            </a:r>
            <a:r>
              <a:rPr lang="en"/>
              <a:t>Student Q: “My code doesn’t work...”</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lang="en"/>
              <a:t>“Why do you think that is?”</a:t>
            </a:r>
            <a:endParaRPr/>
          </a:p>
          <a:p>
            <a:pPr indent="-355600" lvl="0" marL="457200" rtl="0" algn="l">
              <a:spcBef>
                <a:spcPts val="0"/>
              </a:spcBef>
              <a:spcAft>
                <a:spcPts val="0"/>
              </a:spcAft>
              <a:buSzPts val="2000"/>
              <a:buAutoNum type="arabicPeriod"/>
            </a:pPr>
            <a:r>
              <a:rPr lang="en"/>
              <a:t>“That’s a silly mistake!”</a:t>
            </a:r>
            <a:endParaRPr/>
          </a:p>
          <a:p>
            <a:pPr indent="-355600" lvl="0" marL="457200" rtl="0" algn="l">
              <a:spcBef>
                <a:spcPts val="0"/>
              </a:spcBef>
              <a:spcAft>
                <a:spcPts val="0"/>
              </a:spcAft>
              <a:buSzPts val="2000"/>
              <a:buAutoNum type="arabicPeriod"/>
            </a:pPr>
            <a:r>
              <a:rPr lang="en"/>
              <a:t>“You forgot to do [something]”</a:t>
            </a:r>
            <a:endParaRPr/>
          </a:p>
        </p:txBody>
      </p:sp>
      <p:sp>
        <p:nvSpPr>
          <p:cNvPr id="555" name="Google Shape;555;p4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4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pic>
        <p:nvPicPr>
          <p:cNvPr id="557" name="Google Shape;557;p43"/>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sp>
        <p:nvSpPr>
          <p:cNvPr id="563" name="Google Shape;563;p4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2 - </a:t>
            </a:r>
            <a:r>
              <a:rPr lang="en"/>
              <a:t>Student Q: “My code doesn’t work...”</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b="1" lang="en"/>
              <a:t>“Why do you think that is?”</a:t>
            </a:r>
            <a:endParaRPr b="1"/>
          </a:p>
          <a:p>
            <a:pPr indent="-355600" lvl="0" marL="457200" rtl="0" algn="l">
              <a:spcBef>
                <a:spcPts val="0"/>
              </a:spcBef>
              <a:spcAft>
                <a:spcPts val="0"/>
              </a:spcAft>
              <a:buSzPts val="2000"/>
              <a:buAutoNum type="arabicPeriod"/>
            </a:pPr>
            <a:r>
              <a:rPr lang="en"/>
              <a:t>“That’s a silly mistake!”</a:t>
            </a:r>
            <a:endParaRPr/>
          </a:p>
          <a:p>
            <a:pPr indent="-355600" lvl="0" marL="457200" rtl="0" algn="l">
              <a:spcBef>
                <a:spcPts val="0"/>
              </a:spcBef>
              <a:spcAft>
                <a:spcPts val="0"/>
              </a:spcAft>
              <a:buSzPts val="2000"/>
              <a:buAutoNum type="arabicPeriod"/>
            </a:pPr>
            <a:r>
              <a:rPr lang="en"/>
              <a:t>“You forgot to do [something]”</a:t>
            </a:r>
            <a:endParaRPr/>
          </a:p>
          <a:p>
            <a:pPr indent="0" lvl="0" marL="0" rtl="0" algn="l">
              <a:spcBef>
                <a:spcPts val="1600"/>
              </a:spcBef>
              <a:spcAft>
                <a:spcPts val="1600"/>
              </a:spcAft>
              <a:buNone/>
            </a:pPr>
            <a:r>
              <a:rPr lang="en"/>
              <a:t>→ encourage students to think for themselves to find their errors</a:t>
            </a:r>
            <a:endParaRPr/>
          </a:p>
        </p:txBody>
      </p:sp>
      <p:sp>
        <p:nvSpPr>
          <p:cNvPr id="564" name="Google Shape;564;p4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5" name="Google Shape;565;p44"/>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3 - </a:t>
            </a:r>
            <a:r>
              <a:rPr lang="en"/>
              <a:t>Student Q: “I can’t do this...”</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lang="en"/>
              <a:t>“Yeah… this is not for everyone!”</a:t>
            </a:r>
            <a:endParaRPr/>
          </a:p>
          <a:p>
            <a:pPr indent="-355600" lvl="0" marL="457200" rtl="0" algn="l">
              <a:spcBef>
                <a:spcPts val="0"/>
              </a:spcBef>
              <a:spcAft>
                <a:spcPts val="0"/>
              </a:spcAft>
              <a:buSzPts val="2000"/>
              <a:buAutoNum type="arabicPeriod"/>
            </a:pPr>
            <a:r>
              <a:rPr lang="en"/>
              <a:t>“Of course you can, where are you stuck?”</a:t>
            </a:r>
            <a:endParaRPr/>
          </a:p>
          <a:p>
            <a:pPr indent="-355600" lvl="0" marL="457200" rtl="0" algn="l">
              <a:spcBef>
                <a:spcPts val="0"/>
              </a:spcBef>
              <a:spcAft>
                <a:spcPts val="0"/>
              </a:spcAft>
              <a:buSzPts val="2000"/>
              <a:buAutoNum type="arabicPeriod"/>
            </a:pPr>
            <a:r>
              <a:rPr lang="en"/>
              <a:t>“Ok, just wait this one out...”</a:t>
            </a:r>
            <a:endParaRPr/>
          </a:p>
        </p:txBody>
      </p:sp>
      <p:sp>
        <p:nvSpPr>
          <p:cNvPr id="571" name="Google Shape;571;p4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4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pic>
        <p:nvPicPr>
          <p:cNvPr id="573" name="Google Shape;573;p45"/>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3 - </a:t>
            </a:r>
            <a:r>
              <a:rPr lang="en"/>
              <a:t>Student Q: “I can’t do this...”</a:t>
            </a:r>
            <a:endParaRPr/>
          </a:p>
          <a:p>
            <a:pPr indent="0" lvl="0" marL="0" rtl="0" algn="l">
              <a:spcBef>
                <a:spcPts val="1600"/>
              </a:spcBef>
              <a:spcAft>
                <a:spcPts val="0"/>
              </a:spcAft>
              <a:buNone/>
            </a:pPr>
            <a:r>
              <a:rPr lang="en"/>
              <a:t>What’s the best TA answer?</a:t>
            </a:r>
            <a:endParaRPr/>
          </a:p>
          <a:p>
            <a:pPr indent="-355600" lvl="0" marL="457200" rtl="0" algn="l">
              <a:spcBef>
                <a:spcPts val="1600"/>
              </a:spcBef>
              <a:spcAft>
                <a:spcPts val="0"/>
              </a:spcAft>
              <a:buSzPts val="2000"/>
              <a:buAutoNum type="arabicPeriod"/>
            </a:pPr>
            <a:r>
              <a:rPr lang="en"/>
              <a:t>“Yeah… this is not for everyone!”</a:t>
            </a:r>
            <a:endParaRPr/>
          </a:p>
          <a:p>
            <a:pPr indent="-355600" lvl="0" marL="457200" rtl="0" algn="l">
              <a:spcBef>
                <a:spcPts val="0"/>
              </a:spcBef>
              <a:spcAft>
                <a:spcPts val="0"/>
              </a:spcAft>
              <a:buSzPts val="2000"/>
              <a:buAutoNum type="arabicPeriod"/>
            </a:pPr>
            <a:r>
              <a:rPr b="1" lang="en"/>
              <a:t>“Of course you can, where are you stuck?”</a:t>
            </a:r>
            <a:endParaRPr b="1"/>
          </a:p>
          <a:p>
            <a:pPr indent="-355600" lvl="0" marL="457200" rtl="0" algn="l">
              <a:spcBef>
                <a:spcPts val="0"/>
              </a:spcBef>
              <a:spcAft>
                <a:spcPts val="0"/>
              </a:spcAft>
              <a:buSzPts val="2000"/>
              <a:buAutoNum type="arabicPeriod"/>
            </a:pPr>
            <a:r>
              <a:rPr lang="en"/>
              <a:t>“Ok, just wait this one out...”</a:t>
            </a:r>
            <a:endParaRPr/>
          </a:p>
          <a:p>
            <a:pPr indent="0" lvl="0" marL="0" rtl="0" algn="l">
              <a:spcBef>
                <a:spcPts val="1600"/>
              </a:spcBef>
              <a:spcAft>
                <a:spcPts val="1600"/>
              </a:spcAft>
              <a:buNone/>
            </a:pPr>
            <a:r>
              <a:rPr lang="en"/>
              <a:t>→ be encouraging and positive!</a:t>
            </a:r>
            <a:endParaRPr/>
          </a:p>
        </p:txBody>
      </p:sp>
      <p:sp>
        <p:nvSpPr>
          <p:cNvPr id="579" name="Google Shape;579;p4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4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 Example Questions</a:t>
            </a:r>
            <a:endParaRPr/>
          </a:p>
        </p:txBody>
      </p:sp>
      <p:pic>
        <p:nvPicPr>
          <p:cNvPr id="581" name="Google Shape;581;p46"/>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47"/>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48"/>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a:t>
            </a:r>
            <a:endParaRPr/>
          </a:p>
          <a:p>
            <a:pPr indent="0" lvl="0" marL="0" rtl="0" algn="l">
              <a:spcBef>
                <a:spcPts val="0"/>
              </a:spcBef>
              <a:spcAft>
                <a:spcPts val="0"/>
              </a:spcAft>
              <a:buNone/>
            </a:pPr>
            <a:r>
              <a:rPr lang="en"/>
              <a:t>Misconceptions and Motivational Language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TA training</a:t>
            </a:r>
            <a:endParaRPr/>
          </a:p>
        </p:txBody>
      </p:sp>
      <p:sp>
        <p:nvSpPr>
          <p:cNvPr id="105" name="Google Shape;105;p1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NMA philosophy</a:t>
            </a:r>
            <a:endParaRPr sz="1900"/>
          </a:p>
          <a:p>
            <a:pPr indent="-349250" lvl="0" marL="457200" rtl="0" algn="l">
              <a:spcBef>
                <a:spcPts val="0"/>
              </a:spcBef>
              <a:spcAft>
                <a:spcPts val="0"/>
              </a:spcAft>
              <a:buSzPts val="1900"/>
              <a:buChar char="●"/>
            </a:pPr>
            <a:r>
              <a:rPr lang="en" sz="1900"/>
              <a:t>TAs as facilitators of learning</a:t>
            </a:r>
            <a:endParaRPr sz="1900"/>
          </a:p>
          <a:p>
            <a:pPr indent="-349250" lvl="1" marL="914400" rtl="0" algn="l">
              <a:spcBef>
                <a:spcPts val="0"/>
              </a:spcBef>
              <a:spcAft>
                <a:spcPts val="0"/>
              </a:spcAft>
              <a:buSzPts val="1900"/>
              <a:buChar char="○"/>
            </a:pPr>
            <a:r>
              <a:rPr lang="en" sz="1900"/>
              <a:t>Problem-based learning</a:t>
            </a:r>
            <a:endParaRPr sz="1900"/>
          </a:p>
          <a:p>
            <a:pPr indent="-349250" lvl="1" marL="914400" rtl="0" algn="l">
              <a:spcBef>
                <a:spcPts val="0"/>
              </a:spcBef>
              <a:spcAft>
                <a:spcPts val="0"/>
              </a:spcAft>
              <a:buSzPts val="1900"/>
              <a:buChar char="○"/>
            </a:pPr>
            <a:r>
              <a:rPr lang="en" sz="1900"/>
              <a:t>Motivation</a:t>
            </a:r>
            <a:endParaRPr sz="1900"/>
          </a:p>
          <a:p>
            <a:pPr indent="-349250" lvl="1" marL="914400" rtl="0" algn="l">
              <a:spcBef>
                <a:spcPts val="0"/>
              </a:spcBef>
              <a:spcAft>
                <a:spcPts val="0"/>
              </a:spcAft>
              <a:buSzPts val="1900"/>
              <a:buChar char="○"/>
            </a:pPr>
            <a:r>
              <a:rPr lang="en" sz="1900"/>
              <a:t>Giving / Receiving Feedback</a:t>
            </a:r>
            <a:endParaRPr sz="1900"/>
          </a:p>
          <a:p>
            <a:pPr indent="-349250" lvl="0" marL="457200" rtl="0" algn="l">
              <a:spcBef>
                <a:spcPts val="0"/>
              </a:spcBef>
              <a:spcAft>
                <a:spcPts val="0"/>
              </a:spcAft>
              <a:buSzPts val="1900"/>
              <a:buChar char="●"/>
            </a:pPr>
            <a:r>
              <a:rPr lang="en" sz="1900"/>
              <a:t>NMA-specific Knowledge</a:t>
            </a:r>
            <a:endParaRPr sz="1900"/>
          </a:p>
          <a:p>
            <a:pPr indent="-349250" lvl="1" marL="914400" rtl="0" algn="l">
              <a:spcBef>
                <a:spcPts val="0"/>
              </a:spcBef>
              <a:spcAft>
                <a:spcPts val="0"/>
              </a:spcAft>
              <a:buSzPts val="1900"/>
              <a:buChar char="○"/>
            </a:pPr>
            <a:r>
              <a:rPr lang="en" sz="1900"/>
              <a:t>Technology</a:t>
            </a:r>
            <a:endParaRPr sz="1900"/>
          </a:p>
          <a:p>
            <a:pPr indent="-349250" lvl="1" marL="914400" rtl="0" algn="l">
              <a:spcBef>
                <a:spcPts val="0"/>
              </a:spcBef>
              <a:spcAft>
                <a:spcPts val="0"/>
              </a:spcAft>
              <a:buSzPts val="1900"/>
              <a:buChar char="○"/>
            </a:pPr>
            <a:r>
              <a:rPr lang="en" sz="1900"/>
              <a:t>Leading Tutorials</a:t>
            </a:r>
            <a:endParaRPr sz="1900"/>
          </a:p>
          <a:p>
            <a:pPr indent="-349250" lvl="1" marL="914400" rtl="0" algn="l">
              <a:spcBef>
                <a:spcPts val="0"/>
              </a:spcBef>
              <a:spcAft>
                <a:spcPts val="0"/>
              </a:spcAft>
              <a:buSzPts val="1900"/>
              <a:buChar char="○"/>
            </a:pPr>
            <a:r>
              <a:rPr lang="en" sz="1900"/>
              <a:t>Group Projects</a:t>
            </a:r>
            <a:endParaRPr sz="1900"/>
          </a:p>
        </p:txBody>
      </p:sp>
      <p:sp>
        <p:nvSpPr>
          <p:cNvPr id="106" name="Google Shape;106;p1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4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Misconceptions</a:t>
            </a:r>
            <a:endParaRPr/>
          </a:p>
        </p:txBody>
      </p:sp>
      <p:sp>
        <p:nvSpPr>
          <p:cNvPr id="597" name="Google Shape;597;p4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Misconceptions are gaps in knowledge</a:t>
            </a:r>
            <a:endParaRPr/>
          </a:p>
          <a:p>
            <a:pPr indent="-355600" lvl="0" marL="457200" rtl="0" algn="l">
              <a:spcBef>
                <a:spcPts val="0"/>
              </a:spcBef>
              <a:spcAft>
                <a:spcPts val="0"/>
              </a:spcAft>
              <a:buSzPts val="2000"/>
              <a:buChar char="●"/>
            </a:pPr>
            <a:r>
              <a:rPr lang="en"/>
              <a:t>Education researchers put these gaps into three categories:</a:t>
            </a:r>
            <a:endParaRPr/>
          </a:p>
          <a:p>
            <a:pPr indent="-330200" lvl="1" marL="914400" rtl="0" algn="l">
              <a:spcBef>
                <a:spcPts val="0"/>
              </a:spcBef>
              <a:spcAft>
                <a:spcPts val="0"/>
              </a:spcAft>
              <a:buSzPts val="1600"/>
              <a:buChar char="○"/>
            </a:pPr>
            <a:r>
              <a:rPr lang="en"/>
              <a:t>Simple factual errors</a:t>
            </a:r>
            <a:endParaRPr/>
          </a:p>
          <a:p>
            <a:pPr indent="-330200" lvl="1" marL="914400" rtl="0" algn="l">
              <a:spcBef>
                <a:spcPts val="0"/>
              </a:spcBef>
              <a:spcAft>
                <a:spcPts val="0"/>
              </a:spcAft>
              <a:buSzPts val="1600"/>
              <a:buChar char="○"/>
            </a:pPr>
            <a:r>
              <a:rPr lang="en"/>
              <a:t>Broken models</a:t>
            </a:r>
            <a:endParaRPr/>
          </a:p>
          <a:p>
            <a:pPr indent="-330200" lvl="1" marL="914400" rtl="0" algn="l">
              <a:spcBef>
                <a:spcPts val="0"/>
              </a:spcBef>
              <a:spcAft>
                <a:spcPts val="0"/>
              </a:spcAft>
              <a:buSzPts val="1600"/>
              <a:buChar char="○"/>
            </a:pPr>
            <a:r>
              <a:rPr lang="en"/>
              <a:t>Fundamental beliefs</a:t>
            </a:r>
            <a:endParaRPr/>
          </a:p>
        </p:txBody>
      </p:sp>
      <p:sp>
        <p:nvSpPr>
          <p:cNvPr id="598" name="Google Shape;598;p4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Misconceptions -- Gaps in knowledge</a:t>
            </a:r>
            <a:endParaRPr/>
          </a:p>
        </p:txBody>
      </p:sp>
      <p:sp>
        <p:nvSpPr>
          <p:cNvPr id="604" name="Google Shape;604;p5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Simple factual errors</a:t>
            </a:r>
            <a:r>
              <a:rPr lang="en"/>
              <a:t> </a:t>
            </a:r>
            <a:endParaRPr/>
          </a:p>
          <a:p>
            <a:pPr indent="-330200" lvl="1" marL="914400" rtl="0" algn="l">
              <a:spcBef>
                <a:spcPts val="0"/>
              </a:spcBef>
              <a:spcAft>
                <a:spcPts val="0"/>
              </a:spcAft>
              <a:buSzPts val="1600"/>
              <a:buChar char="○"/>
            </a:pPr>
            <a:r>
              <a:rPr lang="en"/>
              <a:t>e.g., believing that Vancouver is the capital of British Columbia. [It’s Victoria]</a:t>
            </a:r>
            <a:endParaRPr/>
          </a:p>
          <a:p>
            <a:pPr indent="-330200" lvl="1" marL="914400" rtl="0" algn="l">
              <a:spcBef>
                <a:spcPts val="0"/>
              </a:spcBef>
              <a:spcAft>
                <a:spcPts val="0"/>
              </a:spcAft>
              <a:buSzPts val="1600"/>
              <a:buChar char="○"/>
            </a:pPr>
            <a:r>
              <a:rPr lang="en"/>
              <a:t>These are the easiest to correct.</a:t>
            </a:r>
            <a:endParaRPr/>
          </a:p>
          <a:p>
            <a:pPr indent="-355600" lvl="0" marL="457200" rtl="0" algn="l">
              <a:spcBef>
                <a:spcPts val="0"/>
              </a:spcBef>
              <a:spcAft>
                <a:spcPts val="0"/>
              </a:spcAft>
              <a:buClr>
                <a:srgbClr val="4A86E8"/>
              </a:buClr>
              <a:buSzPts val="2000"/>
              <a:buChar char="●"/>
            </a:pPr>
            <a:r>
              <a:rPr b="1" lang="en">
                <a:solidFill>
                  <a:srgbClr val="4A86E8"/>
                </a:solidFill>
              </a:rPr>
              <a:t>Broken models</a:t>
            </a:r>
            <a:r>
              <a:rPr lang="en">
                <a:solidFill>
                  <a:srgbClr val="4A86E8"/>
                </a:solidFill>
              </a:rPr>
              <a:t> </a:t>
            </a:r>
            <a:endParaRPr>
              <a:solidFill>
                <a:srgbClr val="4A86E8"/>
              </a:solidFill>
            </a:endParaRPr>
          </a:p>
          <a:p>
            <a:pPr indent="-330200" lvl="1" marL="914400" rtl="0" algn="l">
              <a:spcBef>
                <a:spcPts val="0"/>
              </a:spcBef>
              <a:spcAft>
                <a:spcPts val="0"/>
              </a:spcAft>
              <a:buClr>
                <a:srgbClr val="4A86E8"/>
              </a:buClr>
              <a:buSzPts val="1600"/>
              <a:buChar char="○"/>
            </a:pPr>
            <a:r>
              <a:rPr lang="en">
                <a:solidFill>
                  <a:srgbClr val="4A86E8"/>
                </a:solidFill>
              </a:rPr>
              <a:t>e.g., believing that motion and acceleration must be in the same direction. </a:t>
            </a:r>
            <a:endParaRPr>
              <a:solidFill>
                <a:srgbClr val="4A86E8"/>
              </a:solidFill>
            </a:endParaRPr>
          </a:p>
          <a:p>
            <a:pPr indent="-330200" lvl="1" marL="914400" rtl="0" algn="l">
              <a:spcBef>
                <a:spcPts val="0"/>
              </a:spcBef>
              <a:spcAft>
                <a:spcPts val="0"/>
              </a:spcAft>
              <a:buClr>
                <a:srgbClr val="4A86E8"/>
              </a:buClr>
              <a:buSzPts val="1600"/>
              <a:buChar char="○"/>
            </a:pPr>
            <a:r>
              <a:rPr lang="en">
                <a:solidFill>
                  <a:srgbClr val="4A86E8"/>
                </a:solidFill>
              </a:rPr>
              <a:t>Address these by having learners reason through examples to see contradictions.</a:t>
            </a:r>
            <a:endParaRPr>
              <a:solidFill>
                <a:srgbClr val="4A86E8"/>
              </a:solidFill>
            </a:endParaRPr>
          </a:p>
          <a:p>
            <a:pPr indent="-355600" lvl="0" marL="457200" rtl="0" algn="l">
              <a:spcBef>
                <a:spcPts val="0"/>
              </a:spcBef>
              <a:spcAft>
                <a:spcPts val="0"/>
              </a:spcAft>
              <a:buSzPts val="2000"/>
              <a:buChar char="●"/>
            </a:pPr>
            <a:r>
              <a:rPr b="1" lang="en"/>
              <a:t>Fundamental beliefs</a:t>
            </a:r>
            <a:endParaRPr/>
          </a:p>
          <a:p>
            <a:pPr indent="-330200" lvl="1" marL="914400" rtl="0" algn="l">
              <a:spcBef>
                <a:spcPts val="0"/>
              </a:spcBef>
              <a:spcAft>
                <a:spcPts val="0"/>
              </a:spcAft>
              <a:buSzPts val="1600"/>
              <a:buChar char="○"/>
            </a:pPr>
            <a:r>
              <a:rPr lang="en"/>
              <a:t>e.g., “the world is only a few thousand years old”. </a:t>
            </a:r>
            <a:endParaRPr/>
          </a:p>
          <a:p>
            <a:pPr indent="-330200" lvl="1" marL="914400" rtl="0" algn="l">
              <a:spcBef>
                <a:spcPts val="0"/>
              </a:spcBef>
              <a:spcAft>
                <a:spcPts val="0"/>
              </a:spcAft>
              <a:buSzPts val="1600"/>
              <a:buChar char="○"/>
            </a:pPr>
            <a:r>
              <a:rPr lang="en"/>
              <a:t>These beliefs are deeply connected to the learner’s social identity.</a:t>
            </a:r>
            <a:endParaRPr/>
          </a:p>
        </p:txBody>
      </p:sp>
      <p:sp>
        <p:nvSpPr>
          <p:cNvPr id="605" name="Google Shape;605;p5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misconceptions</a:t>
            </a:r>
            <a:endParaRPr/>
          </a:p>
        </p:txBody>
      </p:sp>
      <p:sp>
        <p:nvSpPr>
          <p:cNvPr id="611" name="Google Shape;611;p5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As a TA part of your role will be to identify misconceptions and help students to resolve them.</a:t>
            </a:r>
            <a:endParaRPr/>
          </a:p>
          <a:p>
            <a:pPr indent="-355600" lvl="0" marL="457200" rtl="0" algn="l">
              <a:spcBef>
                <a:spcPts val="0"/>
              </a:spcBef>
              <a:spcAft>
                <a:spcPts val="0"/>
              </a:spcAft>
              <a:buSzPts val="2000"/>
              <a:buChar char="●"/>
            </a:pPr>
            <a:r>
              <a:rPr b="1" lang="en"/>
              <a:t>Formative assessments - a diagnostic tool to monitor student learning [usually low stakes]</a:t>
            </a:r>
            <a:endParaRPr b="1"/>
          </a:p>
          <a:p>
            <a:pPr indent="0" lvl="0" marL="457200" rtl="0" algn="l">
              <a:spcBef>
                <a:spcPts val="0"/>
              </a:spcBef>
              <a:spcAft>
                <a:spcPts val="0"/>
              </a:spcAft>
              <a:buNone/>
            </a:pPr>
            <a:r>
              <a:rPr lang="en"/>
              <a:t>vs.</a:t>
            </a:r>
            <a:endParaRPr/>
          </a:p>
          <a:p>
            <a:pPr indent="-355600" lvl="0" marL="457200" rtl="0" algn="l">
              <a:spcBef>
                <a:spcPts val="0"/>
              </a:spcBef>
              <a:spcAft>
                <a:spcPts val="0"/>
              </a:spcAft>
              <a:buSzPts val="2000"/>
              <a:buChar char="●"/>
            </a:pPr>
            <a:r>
              <a:rPr lang="en"/>
              <a:t>Summative assessments - a tool to evaluate student learning, to measure how much someone has learned [often high stakes; tests, term papers, etc].</a:t>
            </a:r>
            <a:endParaRPr/>
          </a:p>
          <a:p>
            <a:pPr indent="0" lvl="0" marL="457200" rtl="0" algn="l">
              <a:spcBef>
                <a:spcPts val="1600"/>
              </a:spcBef>
              <a:spcAft>
                <a:spcPts val="1600"/>
              </a:spcAft>
              <a:buNone/>
            </a:pPr>
            <a:r>
              <a:t/>
            </a:r>
            <a:endParaRPr/>
          </a:p>
        </p:txBody>
      </p:sp>
      <p:sp>
        <p:nvSpPr>
          <p:cNvPr id="612" name="Google Shape;612;p5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misconceptions</a:t>
            </a:r>
            <a:endParaRPr/>
          </a:p>
        </p:txBody>
      </p:sp>
      <p:sp>
        <p:nvSpPr>
          <p:cNvPr id="618" name="Google Shape;618;p5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Activity </a:t>
            </a:r>
            <a:r>
              <a:rPr lang="en"/>
              <a:t>[5 min]</a:t>
            </a:r>
            <a:r>
              <a:rPr lang="en"/>
              <a:t>: In your groups examine the following example formative assessment: </a:t>
            </a:r>
            <a:endParaRPr/>
          </a:p>
          <a:p>
            <a:pPr indent="-355600" lvl="0" marL="457200" rtl="0" algn="l">
              <a:spcBef>
                <a:spcPts val="0"/>
              </a:spcBef>
              <a:spcAft>
                <a:spcPts val="0"/>
              </a:spcAft>
              <a:buSzPts val="2000"/>
              <a:buChar char="●"/>
            </a:pPr>
            <a:r>
              <a:rPr lang="en"/>
              <a:t>What is 27 + 15 ?</a:t>
            </a:r>
            <a:endParaRPr/>
          </a:p>
          <a:p>
            <a:pPr indent="-330200" lvl="2" marL="1371600" rtl="0" algn="l">
              <a:spcBef>
                <a:spcPts val="0"/>
              </a:spcBef>
              <a:spcAft>
                <a:spcPts val="0"/>
              </a:spcAft>
              <a:buSzPts val="1600"/>
              <a:buChar char="■"/>
            </a:pPr>
            <a:r>
              <a:rPr lang="en"/>
              <a:t>a) 42</a:t>
            </a:r>
            <a:endParaRPr/>
          </a:p>
          <a:p>
            <a:pPr indent="-330200" lvl="2" marL="1371600" rtl="0" algn="l">
              <a:spcBef>
                <a:spcPts val="0"/>
              </a:spcBef>
              <a:spcAft>
                <a:spcPts val="0"/>
              </a:spcAft>
              <a:buSzPts val="1600"/>
              <a:buChar char="■"/>
            </a:pPr>
            <a:r>
              <a:rPr lang="en"/>
              <a:t>b) 32</a:t>
            </a:r>
            <a:endParaRPr/>
          </a:p>
          <a:p>
            <a:pPr indent="-330200" lvl="2" marL="1371600" rtl="0" algn="l">
              <a:spcBef>
                <a:spcPts val="0"/>
              </a:spcBef>
              <a:spcAft>
                <a:spcPts val="0"/>
              </a:spcAft>
              <a:buSzPts val="1600"/>
              <a:buChar char="■"/>
            </a:pPr>
            <a:r>
              <a:rPr lang="en"/>
              <a:t>c) 312</a:t>
            </a:r>
            <a:endParaRPr/>
          </a:p>
          <a:p>
            <a:pPr indent="-330200" lvl="2" marL="1371600" rtl="0" algn="l">
              <a:spcBef>
                <a:spcPts val="0"/>
              </a:spcBef>
              <a:spcAft>
                <a:spcPts val="0"/>
              </a:spcAft>
              <a:buSzPts val="1600"/>
              <a:buChar char="■"/>
            </a:pPr>
            <a:r>
              <a:rPr lang="en"/>
              <a:t>d) 33</a:t>
            </a:r>
            <a:endParaRPr/>
          </a:p>
          <a:p>
            <a:pPr indent="-330200" lvl="1" marL="914400" rtl="0" algn="l">
              <a:spcBef>
                <a:spcPts val="0"/>
              </a:spcBef>
              <a:spcAft>
                <a:spcPts val="0"/>
              </a:spcAft>
              <a:buSzPts val="1600"/>
              <a:buChar char="○"/>
            </a:pPr>
            <a:r>
              <a:rPr lang="en"/>
              <a:t>Explain the misconception identified by each wrong answer.</a:t>
            </a:r>
            <a:endParaRPr/>
          </a:p>
          <a:p>
            <a:pPr indent="-355600" lvl="0" marL="457200" rtl="0" algn="l">
              <a:spcBef>
                <a:spcPts val="0"/>
              </a:spcBef>
              <a:spcAft>
                <a:spcPts val="0"/>
              </a:spcAft>
              <a:buSzPts val="2000"/>
              <a:buChar char="●"/>
            </a:pPr>
            <a:r>
              <a:rPr lang="en"/>
              <a:t>Discussion: Handling Outcomes? [3 min]</a:t>
            </a:r>
            <a:endParaRPr/>
          </a:p>
        </p:txBody>
      </p:sp>
      <p:sp>
        <p:nvSpPr>
          <p:cNvPr id="619" name="Google Shape;619;p5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0" name="Google Shape;620;p52"/>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5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misconceptions</a:t>
            </a:r>
            <a:endParaRPr/>
          </a:p>
        </p:txBody>
      </p:sp>
      <p:sp>
        <p:nvSpPr>
          <p:cNvPr id="626" name="Google Shape;626;p5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a:t>
            </a:r>
            <a:endParaRPr/>
          </a:p>
          <a:p>
            <a:pPr indent="0" lvl="0" marL="0" rtl="0" algn="l">
              <a:spcBef>
                <a:spcPts val="1600"/>
              </a:spcBef>
              <a:spcAft>
                <a:spcPts val="0"/>
              </a:spcAft>
              <a:buNone/>
            </a:pPr>
            <a:r>
              <a:rPr lang="en"/>
              <a:t>[</a:t>
            </a:r>
            <a:r>
              <a:rPr lang="en"/>
              <a:t>7</a:t>
            </a:r>
            <a:r>
              <a:rPr lang="en"/>
              <a:t> min] Write your own multiple choice question for a topic of your choosing that helps you to identify misconceptions.</a:t>
            </a:r>
            <a:endParaRPr/>
          </a:p>
          <a:p>
            <a:pPr indent="0" lvl="0" marL="0" rtl="0" algn="l">
              <a:spcBef>
                <a:spcPts val="1600"/>
              </a:spcBef>
              <a:spcAft>
                <a:spcPts val="0"/>
              </a:spcAft>
              <a:buNone/>
            </a:pPr>
            <a:r>
              <a:rPr lang="en"/>
              <a:t>[5 min] Share your examples.</a:t>
            </a:r>
            <a:endParaRPr/>
          </a:p>
          <a:p>
            <a:pPr indent="0" lvl="0" marL="0" rtl="0" algn="l">
              <a:spcBef>
                <a:spcPts val="1600"/>
              </a:spcBef>
              <a:spcAft>
                <a:spcPts val="1600"/>
              </a:spcAft>
              <a:buNone/>
            </a:pPr>
            <a:r>
              <a:rPr i="1" lang="en"/>
              <a:t>Note: While you likely won’t be writing multiple choice questions during the course, it is helpful to practice this skill because it helps you think through how to ask your students questions and what their answers tell you.</a:t>
            </a:r>
            <a:endParaRPr i="1"/>
          </a:p>
        </p:txBody>
      </p:sp>
      <p:sp>
        <p:nvSpPr>
          <p:cNvPr id="627" name="Google Shape;627;p5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8" name="Google Shape;628;p53"/>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4"/>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Motivational Language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5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000000"/>
              </a:solidFill>
            </a:endParaRPr>
          </a:p>
        </p:txBody>
      </p:sp>
      <p:sp>
        <p:nvSpPr>
          <p:cNvPr id="639" name="Google Shape;639;p5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Activity [10 min]: In your groups, spend a few minutes think of an example of a class or an instructor that has successfully created a positive learning environment where you felt highly motivated.  And then a second example of a class or an instructor where you were highly demotivated.  What were the reasons why?  Share with your group.</a:t>
            </a:r>
            <a:endParaRPr/>
          </a:p>
        </p:txBody>
      </p:sp>
      <p:sp>
        <p:nvSpPr>
          <p:cNvPr id="640" name="Google Shape;640;p5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1" name="Google Shape;641;p55"/>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47" name="Google Shape;647;p5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graphic shows a number of factors that contribute to student motivation in the classroom</a:t>
            </a:r>
            <a:endParaRPr/>
          </a:p>
        </p:txBody>
      </p:sp>
      <p:sp>
        <p:nvSpPr>
          <p:cNvPr id="648" name="Google Shape;648;p5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56"/>
          <p:cNvPicPr preferRelativeResize="0"/>
          <p:nvPr/>
        </p:nvPicPr>
        <p:blipFill>
          <a:blip r:embed="rId3">
            <a:alphaModFix/>
          </a:blip>
          <a:stretch>
            <a:fillRect/>
          </a:stretch>
        </p:blipFill>
        <p:spPr>
          <a:xfrm>
            <a:off x="3137400" y="0"/>
            <a:ext cx="5112537" cy="4201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5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the right environment</a:t>
            </a:r>
            <a:endParaRPr/>
          </a:p>
        </p:txBody>
      </p:sp>
      <p:sp>
        <p:nvSpPr>
          <p:cNvPr id="655" name="Google Shape;655;p5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Motivation and positive environments</a:t>
            </a:r>
            <a:r>
              <a:rPr lang="en"/>
              <a:t> are key to learning!</a:t>
            </a:r>
            <a:endParaRPr/>
          </a:p>
          <a:p>
            <a:pPr indent="-355600" lvl="0" marL="457200" rtl="0" algn="l">
              <a:spcBef>
                <a:spcPts val="1600"/>
              </a:spcBef>
              <a:spcAft>
                <a:spcPts val="0"/>
              </a:spcAft>
              <a:buSzPts val="2000"/>
              <a:buChar char="●"/>
            </a:pPr>
            <a:r>
              <a:rPr lang="en"/>
              <a:t>Be humble: make it clear you’re not an expert</a:t>
            </a:r>
            <a:endParaRPr/>
          </a:p>
          <a:p>
            <a:pPr indent="-355600" lvl="0" marL="457200" rtl="0" algn="l">
              <a:spcBef>
                <a:spcPts val="0"/>
              </a:spcBef>
              <a:spcAft>
                <a:spcPts val="0"/>
              </a:spcAft>
              <a:buSzPts val="2000"/>
              <a:buChar char="●"/>
            </a:pPr>
            <a:r>
              <a:rPr lang="en"/>
              <a:t>Encourage teamwork: students can learn from each other!</a:t>
            </a:r>
            <a:endParaRPr/>
          </a:p>
          <a:p>
            <a:pPr indent="-355600" lvl="0" marL="457200" rtl="0" algn="l">
              <a:spcBef>
                <a:spcPts val="0"/>
              </a:spcBef>
              <a:spcAft>
                <a:spcPts val="0"/>
              </a:spcAft>
              <a:buSzPts val="2000"/>
              <a:buChar char="●"/>
            </a:pPr>
            <a:r>
              <a:rPr lang="en"/>
              <a:t>Curiosity is key</a:t>
            </a:r>
            <a:r>
              <a:rPr lang="en"/>
              <a:t>: “there are no dumb questions”</a:t>
            </a:r>
            <a:endParaRPr/>
          </a:p>
          <a:p>
            <a:pPr indent="-355600" lvl="0" marL="457200" rtl="0" algn="l">
              <a:spcBef>
                <a:spcPts val="0"/>
              </a:spcBef>
              <a:spcAft>
                <a:spcPts val="0"/>
              </a:spcAft>
              <a:buSzPts val="2000"/>
              <a:buChar char="●"/>
            </a:pPr>
            <a:r>
              <a:rPr lang="en"/>
              <a:t>Be positive: encouragements, compliments, etc</a:t>
            </a:r>
            <a:endParaRPr/>
          </a:p>
          <a:p>
            <a:pPr indent="-330200" lvl="1" marL="914400" rtl="0" algn="l">
              <a:spcBef>
                <a:spcPts val="0"/>
              </a:spcBef>
              <a:spcAft>
                <a:spcPts val="0"/>
              </a:spcAft>
              <a:buSzPts val="1600"/>
              <a:buChar char="○"/>
            </a:pPr>
            <a:r>
              <a:rPr lang="en"/>
              <a:t>“Congrats! You did it!”    |    “Awesome!”    |    “You can do it!”</a:t>
            </a:r>
            <a:endParaRPr/>
          </a:p>
          <a:p>
            <a:pPr indent="-355600" lvl="0" marL="457200" rtl="0" algn="l">
              <a:spcBef>
                <a:spcPts val="0"/>
              </a:spcBef>
              <a:spcAft>
                <a:spcPts val="0"/>
              </a:spcAft>
              <a:buSzPts val="2000"/>
              <a:buChar char="●"/>
            </a:pPr>
            <a:r>
              <a:rPr lang="en"/>
              <a:t>Be inclusive: make sure everyone is treated equally!</a:t>
            </a:r>
            <a:endParaRPr/>
          </a:p>
          <a:p>
            <a:pPr indent="-330200" lvl="1" marL="914400" rtl="0" algn="l">
              <a:spcBef>
                <a:spcPts val="0"/>
              </a:spcBef>
              <a:spcAft>
                <a:spcPts val="0"/>
              </a:spcAft>
              <a:buSzPts val="1600"/>
              <a:buChar char="○"/>
            </a:pPr>
            <a:r>
              <a:rPr lang="en"/>
              <a:t>Be mindful of the “shy” people...</a:t>
            </a:r>
            <a:endParaRPr/>
          </a:p>
        </p:txBody>
      </p:sp>
      <p:sp>
        <p:nvSpPr>
          <p:cNvPr id="656" name="Google Shape;656;p5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7" name="Google Shape;657;p57"/>
          <p:cNvPicPr preferRelativeResize="0"/>
          <p:nvPr/>
        </p:nvPicPr>
        <p:blipFill rotWithShape="1">
          <a:blip r:embed="rId4">
            <a:alphaModFix/>
          </a:blip>
          <a:srcRect b="39918" l="0" r="0" t="37393"/>
          <a:stretch/>
        </p:blipFill>
        <p:spPr>
          <a:xfrm>
            <a:off x="7020900" y="3542475"/>
            <a:ext cx="2000250" cy="453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pic>
        <p:nvPicPr>
          <p:cNvPr id="662" name="Google Shape;662;p58"/>
          <p:cNvPicPr preferRelativeResize="0"/>
          <p:nvPr/>
        </p:nvPicPr>
        <p:blipFill>
          <a:blip r:embed="rId3">
            <a:alphaModFix/>
          </a:blip>
          <a:stretch>
            <a:fillRect/>
          </a:stretch>
        </p:blipFill>
        <p:spPr>
          <a:xfrm>
            <a:off x="6604475" y="2062350"/>
            <a:ext cx="2599798" cy="1462376"/>
          </a:xfrm>
          <a:prstGeom prst="rect">
            <a:avLst/>
          </a:prstGeom>
          <a:noFill/>
          <a:ln>
            <a:noFill/>
          </a:ln>
        </p:spPr>
      </p:pic>
      <p:sp>
        <p:nvSpPr>
          <p:cNvPr id="663" name="Google Shape;663;p5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a:t>
            </a:r>
            <a:r>
              <a:rPr lang="en"/>
              <a:t> the right environment</a:t>
            </a:r>
            <a:endParaRPr/>
          </a:p>
        </p:txBody>
      </p:sp>
      <p:sp>
        <p:nvSpPr>
          <p:cNvPr id="664" name="Google Shape;664;p5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Active learning &gt;&gt; passive learning</a:t>
            </a:r>
            <a:endParaRPr/>
          </a:p>
          <a:p>
            <a:pPr indent="-355600" lvl="0" marL="457200" rtl="0" algn="l">
              <a:spcBef>
                <a:spcPts val="0"/>
              </a:spcBef>
              <a:spcAft>
                <a:spcPts val="0"/>
              </a:spcAft>
              <a:buSzPts val="2000"/>
              <a:buChar char="●"/>
            </a:pPr>
            <a:r>
              <a:rPr lang="en"/>
              <a:t>Errors are not mistakes but opportunities for deeper learning!</a:t>
            </a:r>
            <a:endParaRPr/>
          </a:p>
          <a:p>
            <a:pPr indent="-355600" lvl="0" marL="457200" rtl="0" algn="l">
              <a:spcBef>
                <a:spcPts val="0"/>
              </a:spcBef>
              <a:spcAft>
                <a:spcPts val="0"/>
              </a:spcAft>
              <a:buSzPts val="2000"/>
              <a:buChar char="●"/>
            </a:pPr>
            <a:r>
              <a:rPr lang="en"/>
              <a:t>Learning in a group &gt;&gt; individual learning</a:t>
            </a:r>
            <a:endParaRPr/>
          </a:p>
          <a:p>
            <a:pPr indent="-355600" lvl="0" marL="457200" rtl="0" algn="l">
              <a:spcBef>
                <a:spcPts val="0"/>
              </a:spcBef>
              <a:spcAft>
                <a:spcPts val="0"/>
              </a:spcAft>
              <a:buSzPts val="2000"/>
              <a:buChar char="●"/>
            </a:pPr>
            <a:r>
              <a:rPr lang="en"/>
              <a:t>Learning is an iterative process </a:t>
            </a:r>
            <a:endParaRPr/>
          </a:p>
          <a:p>
            <a:pPr indent="-330200" lvl="1" marL="914400" rtl="0" algn="l">
              <a:spcBef>
                <a:spcPts val="0"/>
              </a:spcBef>
              <a:spcAft>
                <a:spcPts val="0"/>
              </a:spcAft>
              <a:buSzPts val="1600"/>
              <a:buChar char="○"/>
            </a:pPr>
            <a:r>
              <a:rPr lang="en"/>
              <a:t>Every student will get something else out of NMA!</a:t>
            </a:r>
            <a:endParaRPr/>
          </a:p>
          <a:p>
            <a:pPr indent="-330200" lvl="1" marL="914400" rtl="0" algn="l">
              <a:spcBef>
                <a:spcPts val="0"/>
              </a:spcBef>
              <a:spcAft>
                <a:spcPts val="0"/>
              </a:spcAft>
              <a:buSzPts val="1600"/>
              <a:buChar char="○"/>
            </a:pPr>
            <a:r>
              <a:rPr lang="en"/>
              <a:t>It’s better to go slowly through parts than to rush through everything!</a:t>
            </a:r>
            <a:endParaRPr/>
          </a:p>
          <a:p>
            <a:pPr indent="-330200" lvl="1" marL="914400" rtl="0" algn="l">
              <a:spcBef>
                <a:spcPts val="0"/>
              </a:spcBef>
              <a:spcAft>
                <a:spcPts val="0"/>
              </a:spcAft>
              <a:buSzPts val="1600"/>
              <a:buChar char="○"/>
            </a:pPr>
            <a:r>
              <a:rPr lang="en"/>
              <a:t>Prior misconceptions take longer to overcome...</a:t>
            </a:r>
            <a:endParaRPr/>
          </a:p>
        </p:txBody>
      </p:sp>
      <p:sp>
        <p:nvSpPr>
          <p:cNvPr id="665" name="Google Shape;665;p5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Training Schedule</a:t>
            </a:r>
            <a:endParaRPr/>
          </a:p>
        </p:txBody>
      </p:sp>
      <p:sp>
        <p:nvSpPr>
          <p:cNvPr id="112" name="Google Shape;112;p1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4"/>
          <p:cNvSpPr/>
          <p:nvPr/>
        </p:nvSpPr>
        <p:spPr>
          <a:xfrm>
            <a:off x="60150" y="1190625"/>
            <a:ext cx="1635000" cy="29502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Day 1</a:t>
            </a:r>
            <a:endParaRPr b="1"/>
          </a:p>
        </p:txBody>
      </p:sp>
      <p:sp>
        <p:nvSpPr>
          <p:cNvPr id="114" name="Google Shape;114;p14"/>
          <p:cNvSpPr/>
          <p:nvPr/>
        </p:nvSpPr>
        <p:spPr>
          <a:xfrm>
            <a:off x="1907314" y="1190625"/>
            <a:ext cx="1635000" cy="29502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Day 2</a:t>
            </a:r>
            <a:endParaRPr b="1"/>
          </a:p>
          <a:p>
            <a:pPr indent="0" lvl="0" marL="0" rtl="0" algn="l">
              <a:spcBef>
                <a:spcPts val="0"/>
              </a:spcBef>
              <a:spcAft>
                <a:spcPts val="0"/>
              </a:spcAft>
              <a:buNone/>
            </a:pPr>
            <a:r>
              <a:t/>
            </a:r>
            <a:endParaRPr b="1"/>
          </a:p>
        </p:txBody>
      </p:sp>
      <p:sp>
        <p:nvSpPr>
          <p:cNvPr id="115" name="Google Shape;115;p14"/>
          <p:cNvSpPr/>
          <p:nvPr/>
        </p:nvSpPr>
        <p:spPr>
          <a:xfrm>
            <a:off x="3754478" y="1190625"/>
            <a:ext cx="1635000" cy="29502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Day 3</a:t>
            </a:r>
            <a:endParaRPr b="1"/>
          </a:p>
        </p:txBody>
      </p:sp>
      <p:sp>
        <p:nvSpPr>
          <p:cNvPr id="116" name="Google Shape;116;p14"/>
          <p:cNvSpPr/>
          <p:nvPr/>
        </p:nvSpPr>
        <p:spPr>
          <a:xfrm>
            <a:off x="5601640" y="1190625"/>
            <a:ext cx="1635000" cy="29502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Day 4</a:t>
            </a:r>
            <a:endParaRPr b="1"/>
          </a:p>
        </p:txBody>
      </p:sp>
      <p:sp>
        <p:nvSpPr>
          <p:cNvPr id="117" name="Google Shape;117;p14"/>
          <p:cNvSpPr/>
          <p:nvPr/>
        </p:nvSpPr>
        <p:spPr>
          <a:xfrm>
            <a:off x="7448802" y="1190625"/>
            <a:ext cx="1635000" cy="2950200"/>
          </a:xfrm>
          <a:prstGeom prst="roundRect">
            <a:avLst>
              <a:gd fmla="val 16667" name="adj"/>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Day 5</a:t>
            </a:r>
            <a:endParaRPr b="1"/>
          </a:p>
        </p:txBody>
      </p:sp>
      <p:sp>
        <p:nvSpPr>
          <p:cNvPr id="118" name="Google Shape;118;p14"/>
          <p:cNvSpPr txBox="1"/>
          <p:nvPr/>
        </p:nvSpPr>
        <p:spPr>
          <a:xfrm>
            <a:off x="261861" y="1817940"/>
            <a:ext cx="1252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19" name="Google Shape;119;p14"/>
          <p:cNvSpPr/>
          <p:nvPr/>
        </p:nvSpPr>
        <p:spPr>
          <a:xfrm>
            <a:off x="277902" y="1668871"/>
            <a:ext cx="1220700" cy="381600"/>
          </a:xfrm>
          <a:prstGeom prst="rect">
            <a:avLst/>
          </a:prstGeom>
          <a:solidFill>
            <a:schemeClr val="lt2"/>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20" name="Google Shape;120;p14"/>
          <p:cNvSpPr/>
          <p:nvPr/>
        </p:nvSpPr>
        <p:spPr>
          <a:xfrm>
            <a:off x="277902" y="2148788"/>
            <a:ext cx="1220700" cy="3816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principles of learning</a:t>
            </a:r>
            <a:endParaRPr/>
          </a:p>
        </p:txBody>
      </p:sp>
      <p:sp>
        <p:nvSpPr>
          <p:cNvPr id="121" name="Google Shape;121;p14"/>
          <p:cNvSpPr/>
          <p:nvPr/>
        </p:nvSpPr>
        <p:spPr>
          <a:xfrm>
            <a:off x="277902" y="2628704"/>
            <a:ext cx="1220700" cy="3816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tudent motivation</a:t>
            </a:r>
            <a:endParaRPr/>
          </a:p>
        </p:txBody>
      </p:sp>
      <p:sp>
        <p:nvSpPr>
          <p:cNvPr id="122" name="Google Shape;122;p14"/>
          <p:cNvSpPr/>
          <p:nvPr/>
        </p:nvSpPr>
        <p:spPr>
          <a:xfrm>
            <a:off x="267261" y="3108619"/>
            <a:ext cx="1220700" cy="381600"/>
          </a:xfrm>
          <a:prstGeom prst="rect">
            <a:avLst/>
          </a:prstGeom>
          <a:solidFill>
            <a:srgbClr val="6D9EEB"/>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feedback</a:t>
            </a:r>
            <a:endParaRPr/>
          </a:p>
        </p:txBody>
      </p:sp>
      <p:sp>
        <p:nvSpPr>
          <p:cNvPr id="123" name="Google Shape;123;p14"/>
          <p:cNvSpPr/>
          <p:nvPr/>
        </p:nvSpPr>
        <p:spPr>
          <a:xfrm>
            <a:off x="267261" y="3588536"/>
            <a:ext cx="1220700" cy="17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pre-course</a:t>
            </a:r>
            <a:endParaRPr/>
          </a:p>
        </p:txBody>
      </p:sp>
      <p:sp>
        <p:nvSpPr>
          <p:cNvPr id="124" name="Google Shape;124;p14"/>
          <p:cNvSpPr/>
          <p:nvPr/>
        </p:nvSpPr>
        <p:spPr>
          <a:xfrm>
            <a:off x="2119745" y="1668859"/>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ech stack</a:t>
            </a:r>
            <a:endParaRPr/>
          </a:p>
        </p:txBody>
      </p:sp>
      <p:sp>
        <p:nvSpPr>
          <p:cNvPr id="125" name="Google Shape;125;p14"/>
          <p:cNvSpPr/>
          <p:nvPr/>
        </p:nvSpPr>
        <p:spPr>
          <a:xfrm>
            <a:off x="2119745" y="2148776"/>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leading tutorials</a:t>
            </a:r>
            <a:endParaRPr/>
          </a:p>
        </p:txBody>
      </p:sp>
      <p:sp>
        <p:nvSpPr>
          <p:cNvPr id="126" name="Google Shape;126;p14"/>
          <p:cNvSpPr/>
          <p:nvPr/>
        </p:nvSpPr>
        <p:spPr>
          <a:xfrm>
            <a:off x="2119745" y="2628692"/>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ech stack </a:t>
            </a:r>
            <a:endParaRPr/>
          </a:p>
          <a:p>
            <a:pPr indent="0" lvl="0" marL="0" rtl="0" algn="ctr">
              <a:spcBef>
                <a:spcPts val="0"/>
              </a:spcBef>
              <a:spcAft>
                <a:spcPts val="0"/>
              </a:spcAft>
              <a:buNone/>
            </a:pPr>
            <a:r>
              <a:rPr lang="en"/>
              <a:t>in practice</a:t>
            </a:r>
            <a:endParaRPr/>
          </a:p>
        </p:txBody>
      </p:sp>
      <p:sp>
        <p:nvSpPr>
          <p:cNvPr id="127" name="Google Shape;127;p14"/>
          <p:cNvSpPr/>
          <p:nvPr/>
        </p:nvSpPr>
        <p:spPr>
          <a:xfrm>
            <a:off x="2109103" y="3108608"/>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utorials practice</a:t>
            </a:r>
            <a:endParaRPr/>
          </a:p>
        </p:txBody>
      </p:sp>
      <p:sp>
        <p:nvSpPr>
          <p:cNvPr id="128" name="Google Shape;128;p14"/>
          <p:cNvSpPr/>
          <p:nvPr/>
        </p:nvSpPr>
        <p:spPr>
          <a:xfrm>
            <a:off x="2109103" y="3588523"/>
            <a:ext cx="1220700" cy="38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129" name="Google Shape;129;p14"/>
          <p:cNvSpPr/>
          <p:nvPr/>
        </p:nvSpPr>
        <p:spPr>
          <a:xfrm>
            <a:off x="3966908" y="1668859"/>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r>
              <a:rPr lang="en"/>
              <a:t>roup projects</a:t>
            </a:r>
            <a:endParaRPr/>
          </a:p>
        </p:txBody>
      </p:sp>
      <p:sp>
        <p:nvSpPr>
          <p:cNvPr id="130" name="Google Shape;130;p14"/>
          <p:cNvSpPr/>
          <p:nvPr/>
        </p:nvSpPr>
        <p:spPr>
          <a:xfrm>
            <a:off x="3966908" y="2148776"/>
            <a:ext cx="12207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D1 / D2 training</a:t>
            </a:r>
            <a:endParaRPr/>
          </a:p>
        </p:txBody>
      </p:sp>
      <p:sp>
        <p:nvSpPr>
          <p:cNvPr id="131" name="Google Shape;131;p14"/>
          <p:cNvSpPr/>
          <p:nvPr/>
        </p:nvSpPr>
        <p:spPr>
          <a:xfrm>
            <a:off x="3966908" y="2628692"/>
            <a:ext cx="1220700" cy="3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t>
            </a:r>
            <a:r>
              <a:rPr lang="en" sz="1200"/>
              <a:t>ython workshop prep</a:t>
            </a:r>
            <a:endParaRPr sz="1200"/>
          </a:p>
        </p:txBody>
      </p:sp>
      <p:sp>
        <p:nvSpPr>
          <p:cNvPr id="132" name="Google Shape;132;p14"/>
          <p:cNvSpPr/>
          <p:nvPr/>
        </p:nvSpPr>
        <p:spPr>
          <a:xfrm>
            <a:off x="3956266" y="3108608"/>
            <a:ext cx="1220700" cy="3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t>
            </a:r>
            <a:r>
              <a:rPr lang="en" sz="1200"/>
              <a:t>ython workshop prep</a:t>
            </a:r>
            <a:endParaRPr sz="1200"/>
          </a:p>
        </p:txBody>
      </p:sp>
      <p:sp>
        <p:nvSpPr>
          <p:cNvPr id="133" name="Google Shape;133;p14"/>
          <p:cNvSpPr/>
          <p:nvPr/>
        </p:nvSpPr>
        <p:spPr>
          <a:xfrm>
            <a:off x="3956266" y="3588523"/>
            <a:ext cx="1220700" cy="38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134" name="Google Shape;134;p14"/>
          <p:cNvSpPr/>
          <p:nvPr/>
        </p:nvSpPr>
        <p:spPr>
          <a:xfrm>
            <a:off x="5824712" y="1668790"/>
            <a:ext cx="1220700" cy="230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Python Workshop</a:t>
            </a:r>
            <a:endParaRPr/>
          </a:p>
        </p:txBody>
      </p:sp>
      <p:sp>
        <p:nvSpPr>
          <p:cNvPr id="135" name="Google Shape;135;p14"/>
          <p:cNvSpPr/>
          <p:nvPr/>
        </p:nvSpPr>
        <p:spPr>
          <a:xfrm>
            <a:off x="267261" y="3804480"/>
            <a:ext cx="1220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136" name="Google Shape;136;p14"/>
          <p:cNvSpPr/>
          <p:nvPr/>
        </p:nvSpPr>
        <p:spPr>
          <a:xfrm>
            <a:off x="7650660" y="1668837"/>
            <a:ext cx="1220700" cy="230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Python Workshop</a:t>
            </a:r>
            <a:endParaRPr/>
          </a:p>
        </p:txBody>
      </p:sp>
      <p:cxnSp>
        <p:nvCxnSpPr>
          <p:cNvPr id="137" name="Google Shape;137;p14"/>
          <p:cNvCxnSpPr/>
          <p:nvPr/>
        </p:nvCxnSpPr>
        <p:spPr>
          <a:xfrm>
            <a:off x="4878050" y="3532200"/>
            <a:ext cx="3414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4"/>
          <p:cNvSpPr/>
          <p:nvPr/>
        </p:nvSpPr>
        <p:spPr>
          <a:xfrm>
            <a:off x="2045100" y="2097775"/>
            <a:ext cx="1359900" cy="96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Use the J word (“just”) or other demotivating words. These signal to the learner that</a:t>
            </a:r>
            <a:br>
              <a:rPr lang="en" sz="1200">
                <a:solidFill>
                  <a:srgbClr val="333333"/>
                </a:solidFill>
                <a:highlight>
                  <a:srgbClr val="FFFFFF"/>
                </a:highlight>
                <a:latin typeface="Arial"/>
                <a:ea typeface="Arial"/>
                <a:cs typeface="Arial"/>
                <a:sym typeface="Arial"/>
              </a:rPr>
            </a:br>
            <a:r>
              <a:rPr lang="en" sz="1200">
                <a:solidFill>
                  <a:srgbClr val="333333"/>
                </a:solidFill>
                <a:highlight>
                  <a:srgbClr val="FFFFFF"/>
                </a:highlight>
                <a:latin typeface="Arial"/>
                <a:ea typeface="Arial"/>
                <a:cs typeface="Arial"/>
                <a:sym typeface="Arial"/>
              </a:rPr>
              <a:t>the instructor thinks their problem is trivial.</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Pretend to know more than you do. People will actually trust you more if you are frank about the limitations of your knowledge, and will be more likely to ask questions and seek help.</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Take over the learner’s keyboard. It is rarely a good idea to type anything for your learners. Doing so can be demotivating for the learner (as it implies you don’t think they can do it themselves or that you don’t want to wait for them). </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Feign surprise. Saying things like “I can’t believe you don’t know X” or “You’ve never heard of Y?” signals to the learner that they do not have some required pre-knowledge of the material you are teaching, that they don’t belong at the workshop, and it may prevent them from asking questions in the future. (For more on this see the Recurse Center’s </a:t>
            </a:r>
            <a:r>
              <a:rPr lang="en" sz="1200">
                <a:solidFill>
                  <a:srgbClr val="337AB7"/>
                </a:solidFill>
                <a:highlight>
                  <a:srgbClr val="FFFFFF"/>
                </a:highlight>
                <a:uFill>
                  <a:noFill/>
                </a:uFill>
                <a:latin typeface="Arial"/>
                <a:ea typeface="Arial"/>
                <a:cs typeface="Arial"/>
                <a:sym typeface="Arial"/>
                <a:hlinkClick r:id="rId3"/>
              </a:rPr>
              <a:t>Social Rules</a:t>
            </a:r>
            <a:r>
              <a:rPr lang="en" sz="1200">
                <a:solidFill>
                  <a:srgbClr val="333333"/>
                </a:solidFill>
                <a:highlight>
                  <a:srgbClr val="FFFFFF"/>
                </a:highlight>
                <a:latin typeface="Arial"/>
                <a:ea typeface="Arial"/>
                <a:cs typeface="Arial"/>
                <a:sym typeface="Arial"/>
              </a:rPr>
              <a:t>).</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Speak very negatively about any tool. Regardless of its shortcomings, many of your learners may be using that tool. Convincing someone to change their practices is much harder when they think you disdain them.</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These examples come from a Western instructor training course.  Please think carefully about your culture and your students’ culture as you consider what else might belong on this list.</a:t>
            </a:r>
            <a:endParaRPr b="1" sz="1200">
              <a:solidFill>
                <a:srgbClr val="333333"/>
              </a:solidFill>
              <a:highlight>
                <a:srgbClr val="FFFFFF"/>
              </a:highlight>
              <a:latin typeface="Arial"/>
              <a:ea typeface="Arial"/>
              <a:cs typeface="Arial"/>
              <a:sym typeface="Arial"/>
            </a:endParaRPr>
          </a:p>
          <a:p>
            <a:pPr indent="-311150" lvl="0" marL="457200" rtl="0" algn="l">
              <a:lnSpc>
                <a:spcPct val="100000"/>
              </a:lnSpc>
              <a:spcBef>
                <a:spcPts val="0"/>
              </a:spcBef>
              <a:spcAft>
                <a:spcPts val="0"/>
              </a:spcAft>
              <a:buClr>
                <a:srgbClr val="333333"/>
              </a:buClr>
              <a:buSzPts val="1300"/>
              <a:buFont typeface="Arial"/>
              <a:buChar char="●"/>
            </a:pPr>
            <a:r>
              <a:rPr lang="en" sz="1000" u="sng">
                <a:solidFill>
                  <a:schemeClr val="accent5"/>
                </a:solidFill>
                <a:latin typeface="Arial"/>
                <a:ea typeface="Arial"/>
                <a:cs typeface="Arial"/>
                <a:sym typeface="Arial"/>
                <a:hlinkClick r:id="rId4"/>
              </a:rPr>
              <a:t>https://carpentries.github.io/instructor-training/08-motivation/index.html</a:t>
            </a:r>
            <a:endParaRPr sz="1300">
              <a:solidFill>
                <a:srgbClr val="333333"/>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300"/>
          </a:p>
        </p:txBody>
      </p:sp>
      <p:sp>
        <p:nvSpPr>
          <p:cNvPr id="671" name="Google Shape;671;p5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5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Don’ts: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6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mindfulness</a:t>
            </a:r>
            <a:endParaRPr/>
          </a:p>
        </p:txBody>
      </p:sp>
      <p:sp>
        <p:nvSpPr>
          <p:cNvPr id="678" name="Google Shape;678;p6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a:p>
            <a:pPr indent="0" lvl="0" marL="0" rtl="0" algn="l">
              <a:spcBef>
                <a:spcPts val="1600"/>
              </a:spcBef>
              <a:spcAft>
                <a:spcPts val="0"/>
              </a:spcAft>
              <a:buNone/>
            </a:pPr>
            <a:r>
              <a:t/>
            </a:r>
            <a:endParaRPr sz="2800">
              <a:solidFill>
                <a:schemeClr val="dk1"/>
              </a:solidFill>
            </a:endParaRPr>
          </a:p>
          <a:p>
            <a:pPr indent="0" lvl="0" marL="0" rtl="0" algn="l">
              <a:spcBef>
                <a:spcPts val="1600"/>
              </a:spcBef>
              <a:spcAft>
                <a:spcPts val="0"/>
              </a:spcAft>
              <a:buNone/>
            </a:pPr>
            <a:r>
              <a:t/>
            </a:r>
            <a:endParaRPr sz="2800">
              <a:solidFill>
                <a:schemeClr val="dk1"/>
              </a:solidFill>
            </a:endParaRPr>
          </a:p>
          <a:p>
            <a:pPr indent="0" lvl="0" marL="0" rtl="0" algn="l">
              <a:lnSpc>
                <a:spcPct val="100000"/>
              </a:lnSpc>
              <a:spcBef>
                <a:spcPts val="1600"/>
              </a:spcBef>
              <a:spcAft>
                <a:spcPts val="0"/>
              </a:spcAft>
              <a:buNone/>
            </a:pPr>
            <a:r>
              <a:rPr lang="en" sz="2800">
                <a:solidFill>
                  <a:schemeClr val="dk1"/>
                </a:solidFill>
              </a:rPr>
              <a:t>Expert awareness gaps can lead to </a:t>
            </a:r>
            <a:endParaRPr sz="2800">
              <a:solidFill>
                <a:schemeClr val="dk1"/>
              </a:solidFill>
            </a:endParaRPr>
          </a:p>
          <a:p>
            <a:pPr indent="0" lvl="0" marL="0" rtl="0" algn="l">
              <a:lnSpc>
                <a:spcPct val="100000"/>
              </a:lnSpc>
              <a:spcBef>
                <a:spcPts val="0"/>
              </a:spcBef>
              <a:spcAft>
                <a:spcPts val="0"/>
              </a:spcAft>
              <a:buNone/>
            </a:pPr>
            <a:r>
              <a:rPr lang="en" sz="2800">
                <a:solidFill>
                  <a:schemeClr val="dk1"/>
                </a:solidFill>
              </a:rPr>
              <a:t>demotivating language</a:t>
            </a:r>
            <a:endParaRPr sz="2800">
              <a:solidFill>
                <a:schemeClr val="dk1"/>
              </a:solidFill>
            </a:endParaRPr>
          </a:p>
        </p:txBody>
      </p:sp>
      <p:sp>
        <p:nvSpPr>
          <p:cNvPr id="679" name="Google Shape;679;p6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0" name="Google Shape;680;p60"/>
          <p:cNvPicPr preferRelativeResize="0"/>
          <p:nvPr/>
        </p:nvPicPr>
        <p:blipFill>
          <a:blip r:embed="rId3">
            <a:alphaModFix/>
          </a:blip>
          <a:stretch>
            <a:fillRect/>
          </a:stretch>
        </p:blipFill>
        <p:spPr>
          <a:xfrm>
            <a:off x="2540025" y="1152475"/>
            <a:ext cx="3895724" cy="2094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6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Say it differently [optional]</a:t>
            </a:r>
            <a:endParaRPr/>
          </a:p>
        </p:txBody>
      </p:sp>
      <p:sp>
        <p:nvSpPr>
          <p:cNvPr id="686" name="Google Shape;686;p6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Activity [7 min]: In your breakout groups, think of examples of demotivating language that you may have heard (or used) in the classroom before?  What might you say instead?</a:t>
            </a:r>
            <a:endParaRPr/>
          </a:p>
        </p:txBody>
      </p:sp>
      <p:sp>
        <p:nvSpPr>
          <p:cNvPr id="687" name="Google Shape;687;p6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8" name="Google Shape;688;p61"/>
          <p:cNvPicPr preferRelativeResize="0"/>
          <p:nvPr/>
        </p:nvPicPr>
        <p:blipFill>
          <a:blip r:embed="rId3">
            <a:alphaModFix/>
          </a:blip>
          <a:stretch>
            <a:fillRect/>
          </a:stretch>
        </p:blipFill>
        <p:spPr>
          <a:xfrm>
            <a:off x="0" y="0"/>
            <a:ext cx="915240" cy="445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6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3"/>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Giving </a:t>
            </a:r>
            <a:endParaRPr/>
          </a:p>
          <a:p>
            <a:pPr indent="0" lvl="0" marL="0" rtl="0" algn="l">
              <a:spcBef>
                <a:spcPts val="0"/>
              </a:spcBef>
              <a:spcAft>
                <a:spcPts val="0"/>
              </a:spcAft>
              <a:buNone/>
            </a:pPr>
            <a:r>
              <a:rPr lang="en"/>
              <a:t>and Receiving Feedback</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64"/>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u="sng">
                <a:solidFill>
                  <a:schemeClr val="hlink"/>
                </a:solidFill>
                <a:hlinkClick r:id="rId3"/>
              </a:rPr>
              <a:t>http://www.lunarbaboon.com/comics/feedback.html</a:t>
            </a:r>
            <a:endParaRPr sz="2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6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Giving and receiving feedback</a:t>
            </a:r>
            <a:endParaRPr/>
          </a:p>
        </p:txBody>
      </p:sp>
      <p:sp>
        <p:nvSpPr>
          <p:cNvPr id="709" name="Google Shape;709;p6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Summary of the comic: What you say and how you say it matters</a:t>
            </a:r>
            <a:endParaRPr/>
          </a:p>
          <a:p>
            <a:pPr indent="-330200" lvl="1" marL="914400" rtl="0" algn="l">
              <a:spcBef>
                <a:spcPts val="0"/>
              </a:spcBef>
              <a:spcAft>
                <a:spcPts val="0"/>
              </a:spcAft>
              <a:buSzPts val="1600"/>
              <a:buChar char="○"/>
            </a:pPr>
            <a:r>
              <a:rPr lang="en"/>
              <a:t>Be positive</a:t>
            </a:r>
            <a:endParaRPr/>
          </a:p>
          <a:p>
            <a:pPr indent="-330200" lvl="1" marL="914400" rtl="0" algn="l">
              <a:spcBef>
                <a:spcPts val="0"/>
              </a:spcBef>
              <a:spcAft>
                <a:spcPts val="0"/>
              </a:spcAft>
              <a:buSzPts val="1600"/>
              <a:buChar char="○"/>
            </a:pPr>
            <a:r>
              <a:rPr lang="en"/>
              <a:t>Be specific</a:t>
            </a:r>
            <a:endParaRPr/>
          </a:p>
          <a:p>
            <a:pPr indent="-330200" lvl="1" marL="914400" rtl="0" algn="l">
              <a:spcBef>
                <a:spcPts val="0"/>
              </a:spcBef>
              <a:spcAft>
                <a:spcPts val="0"/>
              </a:spcAft>
              <a:buSzPts val="1600"/>
              <a:buChar char="○"/>
            </a:pPr>
            <a:r>
              <a:rPr lang="en"/>
              <a:t>Give a next step</a:t>
            </a:r>
            <a:endParaRPr/>
          </a:p>
          <a:p>
            <a:pPr indent="-355600" lvl="0" marL="457200" rtl="0" algn="l">
              <a:spcBef>
                <a:spcPts val="0"/>
              </a:spcBef>
              <a:spcAft>
                <a:spcPts val="0"/>
              </a:spcAft>
              <a:buSzPts val="2000"/>
              <a:buChar char="●"/>
            </a:pPr>
            <a:r>
              <a:rPr lang="en"/>
              <a:t>Giving feedback to your students</a:t>
            </a:r>
            <a:endParaRPr/>
          </a:p>
          <a:p>
            <a:pPr indent="-355600" lvl="0" marL="457200" rtl="0" algn="l">
              <a:spcBef>
                <a:spcPts val="0"/>
              </a:spcBef>
              <a:spcAft>
                <a:spcPts val="0"/>
              </a:spcAft>
              <a:buSzPts val="2000"/>
              <a:buChar char="●"/>
            </a:pPr>
            <a:r>
              <a:rPr lang="en"/>
              <a:t>Receiving feedback from your students (and fellow TAs)</a:t>
            </a:r>
            <a:endParaRPr/>
          </a:p>
          <a:p>
            <a:pPr indent="0" lvl="0" marL="0" rtl="0" algn="l">
              <a:spcBef>
                <a:spcPts val="1600"/>
              </a:spcBef>
              <a:spcAft>
                <a:spcPts val="1600"/>
              </a:spcAft>
              <a:buNone/>
            </a:pPr>
            <a:r>
              <a:t/>
            </a:r>
            <a:endParaRPr/>
          </a:p>
        </p:txBody>
      </p:sp>
      <p:sp>
        <p:nvSpPr>
          <p:cNvPr id="710" name="Google Shape;710;p6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Feedback Forms</a:t>
            </a:r>
            <a:endParaRPr/>
          </a:p>
        </p:txBody>
      </p:sp>
      <p:sp>
        <p:nvSpPr>
          <p:cNvPr id="716" name="Google Shape;716;p6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Formative assessment for you as a teacher</a:t>
            </a:r>
            <a:endParaRPr/>
          </a:p>
          <a:p>
            <a:pPr indent="-330200" lvl="1" marL="914400" rtl="0" algn="l">
              <a:spcBef>
                <a:spcPts val="0"/>
              </a:spcBef>
              <a:spcAft>
                <a:spcPts val="0"/>
              </a:spcAft>
              <a:buSzPts val="1600"/>
              <a:buChar char="○"/>
            </a:pPr>
            <a:r>
              <a:rPr lang="en" u="sng">
                <a:solidFill>
                  <a:schemeClr val="hlink"/>
                </a:solidFill>
                <a:hlinkClick r:id="rId3"/>
              </a:rPr>
              <a:t>https://datacarpentry.org/blog/2017/06/minute-cards</a:t>
            </a:r>
            <a:endParaRPr/>
          </a:p>
          <a:p>
            <a:pPr indent="-355600" lvl="0" marL="457200" rtl="0" algn="l">
              <a:spcBef>
                <a:spcPts val="0"/>
              </a:spcBef>
              <a:spcAft>
                <a:spcPts val="0"/>
              </a:spcAft>
              <a:buSzPts val="2000"/>
              <a:buChar char="●"/>
            </a:pPr>
            <a:r>
              <a:rPr lang="en"/>
              <a:t>Daily anonymous feedback from students:</a:t>
            </a:r>
            <a:endParaRPr/>
          </a:p>
          <a:p>
            <a:pPr indent="-330200" lvl="1" marL="914400" rtl="0" algn="l">
              <a:spcBef>
                <a:spcPts val="0"/>
              </a:spcBef>
              <a:spcAft>
                <a:spcPts val="0"/>
              </a:spcAft>
              <a:buSzPts val="1600"/>
              <a:buChar char="○"/>
            </a:pPr>
            <a:r>
              <a:rPr lang="en"/>
              <a:t>Did you enjoy the content on this day? [1-5]</a:t>
            </a:r>
            <a:endParaRPr/>
          </a:p>
          <a:p>
            <a:pPr indent="-330200" lvl="1" marL="914400" rtl="0" algn="l">
              <a:spcBef>
                <a:spcPts val="0"/>
              </a:spcBef>
              <a:spcAft>
                <a:spcPts val="0"/>
              </a:spcAft>
              <a:buSzPts val="1600"/>
              <a:buChar char="○"/>
            </a:pPr>
            <a:r>
              <a:rPr lang="en"/>
              <a:t>Was it too easy (1), just right (3), or too hard (5)?</a:t>
            </a:r>
            <a:endParaRPr/>
          </a:p>
          <a:p>
            <a:pPr indent="-330200" lvl="1" marL="914400" rtl="0" algn="l">
              <a:spcBef>
                <a:spcPts val="0"/>
              </a:spcBef>
              <a:spcAft>
                <a:spcPts val="0"/>
              </a:spcAft>
              <a:buSzPts val="1600"/>
              <a:buChar char="○"/>
            </a:pPr>
            <a:r>
              <a:rPr b="1" lang="en"/>
              <a:t>What's the most important thing that you learned today?</a:t>
            </a:r>
            <a:endParaRPr b="1"/>
          </a:p>
          <a:p>
            <a:pPr indent="-330200" lvl="1" marL="914400" rtl="0" algn="l">
              <a:spcBef>
                <a:spcPts val="0"/>
              </a:spcBef>
              <a:spcAft>
                <a:spcPts val="0"/>
              </a:spcAft>
              <a:buSzPts val="1600"/>
              <a:buChar char="○"/>
            </a:pPr>
            <a:r>
              <a:rPr b="1" lang="en"/>
              <a:t>Is there anything that you're confused about and would like clarification on?</a:t>
            </a:r>
            <a:endParaRPr b="1"/>
          </a:p>
          <a:p>
            <a:pPr indent="-330200" lvl="1" marL="914400" rtl="0" algn="l">
              <a:spcBef>
                <a:spcPts val="0"/>
              </a:spcBef>
              <a:spcAft>
                <a:spcPts val="0"/>
              </a:spcAft>
              <a:buSzPts val="1600"/>
              <a:buChar char="○"/>
            </a:pPr>
            <a:r>
              <a:rPr b="1" lang="en"/>
              <a:t>What are we doing well? What do you think we could be doing better? </a:t>
            </a:r>
            <a:endParaRPr b="1"/>
          </a:p>
        </p:txBody>
      </p:sp>
      <p:sp>
        <p:nvSpPr>
          <p:cNvPr id="717" name="Google Shape;717;p6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6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Procedure</a:t>
            </a:r>
            <a:endParaRPr/>
          </a:p>
        </p:txBody>
      </p:sp>
      <p:sp>
        <p:nvSpPr>
          <p:cNvPr id="723" name="Google Shape;723;p6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Students will fill them out each day before the outro/Q&amp;A if possible.</a:t>
            </a:r>
            <a:endParaRPr b="1" sz="1800"/>
          </a:p>
          <a:p>
            <a:pPr indent="-317500" lvl="1" marL="914400" rtl="0" algn="l">
              <a:spcBef>
                <a:spcPts val="0"/>
              </a:spcBef>
              <a:spcAft>
                <a:spcPts val="0"/>
              </a:spcAft>
              <a:buSzPts val="1400"/>
              <a:buChar char="○"/>
            </a:pPr>
            <a:r>
              <a:rPr lang="en" sz="1400"/>
              <a:t>Their responses will be anonymous</a:t>
            </a:r>
            <a:endParaRPr sz="1400"/>
          </a:p>
          <a:p>
            <a:pPr indent="-317500" lvl="1" marL="914400" rtl="0" algn="l">
              <a:spcBef>
                <a:spcPts val="0"/>
              </a:spcBef>
              <a:spcAft>
                <a:spcPts val="0"/>
              </a:spcAft>
              <a:buSzPts val="1400"/>
              <a:buChar char="○"/>
            </a:pPr>
            <a:r>
              <a:rPr b="1" i="1" lang="en" sz="1400"/>
              <a:t>Remind them to do this</a:t>
            </a:r>
            <a:endParaRPr b="1" i="1" sz="1400"/>
          </a:p>
          <a:p>
            <a:pPr indent="-342900" lvl="0" marL="457200" rtl="0" algn="l">
              <a:spcBef>
                <a:spcPts val="0"/>
              </a:spcBef>
              <a:spcAft>
                <a:spcPts val="0"/>
              </a:spcAft>
              <a:buSzPts val="1800"/>
              <a:buChar char="●"/>
            </a:pPr>
            <a:r>
              <a:rPr lang="en" sz="1800"/>
              <a:t>Read the new feedback responses before the next day’s tutorials begin and try to use that information to help students learn / improve the classroom environment.</a:t>
            </a:r>
            <a:endParaRPr sz="1800"/>
          </a:p>
          <a:p>
            <a:pPr indent="-317500" lvl="1" marL="914400" rtl="0" algn="l">
              <a:spcBef>
                <a:spcPts val="0"/>
              </a:spcBef>
              <a:spcAft>
                <a:spcPts val="0"/>
              </a:spcAft>
              <a:buSzPts val="1400"/>
              <a:buChar char="○"/>
            </a:pPr>
            <a:r>
              <a:rPr lang="en" sz="1400"/>
              <a:t>If students confide code of conduct violations, they must be reported immediately.</a:t>
            </a:r>
            <a:endParaRPr sz="1400"/>
          </a:p>
          <a:p>
            <a:pPr indent="-336550" lvl="0" marL="457200" rtl="0" algn="l">
              <a:spcBef>
                <a:spcPts val="0"/>
              </a:spcBef>
              <a:spcAft>
                <a:spcPts val="0"/>
              </a:spcAft>
              <a:buSzPts val="1700"/>
              <a:buChar char="●"/>
            </a:pPr>
            <a:r>
              <a:rPr lang="en" sz="1700"/>
              <a:t>Now for some logistics about how this will work...</a:t>
            </a:r>
            <a:endParaRPr sz="1700"/>
          </a:p>
        </p:txBody>
      </p:sp>
      <p:sp>
        <p:nvSpPr>
          <p:cNvPr id="724" name="Google Shape;724;p6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6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r>
              <a:rPr lang="en"/>
              <a:t> Procedure -- Logistics</a:t>
            </a:r>
            <a:endParaRPr/>
          </a:p>
        </p:txBody>
      </p:sp>
      <p:sp>
        <p:nvSpPr>
          <p:cNvPr id="730" name="Google Shape;730;p6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TA Training Team has created feedback forms for students to fill out.</a:t>
            </a:r>
            <a:endParaRPr sz="1600"/>
          </a:p>
          <a:p>
            <a:pPr indent="-330200" lvl="0" marL="457200" rtl="0" algn="l">
              <a:spcBef>
                <a:spcPts val="0"/>
              </a:spcBef>
              <a:spcAft>
                <a:spcPts val="0"/>
              </a:spcAft>
              <a:buSzPts val="1600"/>
              <a:buChar char="●"/>
            </a:pPr>
            <a:r>
              <a:rPr lang="en" sz="1600"/>
              <a:t>You will provide the Form link to your students to fill out at the </a:t>
            </a:r>
            <a:r>
              <a:rPr b="1" i="1" lang="en" sz="1600"/>
              <a:t>end of each day</a:t>
            </a:r>
            <a:endParaRPr b="1" i="1" sz="1600"/>
          </a:p>
          <a:p>
            <a:pPr indent="-317500" lvl="1" marL="914400" rtl="0" algn="l">
              <a:spcBef>
                <a:spcPts val="0"/>
              </a:spcBef>
              <a:spcAft>
                <a:spcPts val="0"/>
              </a:spcAft>
              <a:buSzPts val="1400"/>
              <a:buChar char="○"/>
            </a:pPr>
            <a:r>
              <a:rPr lang="en" sz="1400"/>
              <a:t>All TAs in your megapod will be using the same feedback form [students will specify their TA]</a:t>
            </a:r>
            <a:endParaRPr sz="1400"/>
          </a:p>
          <a:p>
            <a:pPr indent="-330200" lvl="0" marL="457200" rtl="0" algn="l">
              <a:spcBef>
                <a:spcPts val="0"/>
              </a:spcBef>
              <a:spcAft>
                <a:spcPts val="0"/>
              </a:spcAft>
              <a:buSzPts val="1600"/>
              <a:buChar char="●"/>
            </a:pPr>
            <a:r>
              <a:rPr lang="en" sz="1600"/>
              <a:t>You will receive an invitation to view your megapod’s feedback form responses.</a:t>
            </a:r>
            <a:endParaRPr sz="1600"/>
          </a:p>
        </p:txBody>
      </p:sp>
      <p:sp>
        <p:nvSpPr>
          <p:cNvPr id="731" name="Google Shape;731;p6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2" name="Google Shape;732;p68"/>
          <p:cNvPicPr preferRelativeResize="0"/>
          <p:nvPr/>
        </p:nvPicPr>
        <p:blipFill rotWithShape="1">
          <a:blip r:embed="rId3">
            <a:alphaModFix/>
          </a:blip>
          <a:srcRect b="0" l="25755" r="24096" t="18347"/>
          <a:stretch/>
        </p:blipFill>
        <p:spPr>
          <a:xfrm>
            <a:off x="5453900" y="1239050"/>
            <a:ext cx="3156875" cy="287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Neuromatch Academy philosophy...</a:t>
            </a:r>
            <a:endParaRPr/>
          </a:p>
        </p:txBody>
      </p:sp>
      <p:sp>
        <p:nvSpPr>
          <p:cNvPr id="145" name="Google Shape;145;p1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Science</a:t>
            </a:r>
            <a:endParaRPr b="1" sz="1400"/>
          </a:p>
          <a:p>
            <a:pPr indent="-317500" lvl="0" marL="457200" rtl="0" algn="l">
              <a:spcBef>
                <a:spcPts val="0"/>
              </a:spcBef>
              <a:spcAft>
                <a:spcPts val="0"/>
              </a:spcAft>
              <a:buSzPts val="1400"/>
              <a:buChar char="-"/>
            </a:pPr>
            <a:r>
              <a:rPr lang="en" sz="1400"/>
              <a:t>What is modeling? What does it buy us? How do we get it right?</a:t>
            </a:r>
            <a:endParaRPr sz="1400"/>
          </a:p>
          <a:p>
            <a:pPr indent="-317500" lvl="0" marL="457200" rtl="0" algn="l">
              <a:spcBef>
                <a:spcPts val="0"/>
              </a:spcBef>
              <a:spcAft>
                <a:spcPts val="0"/>
              </a:spcAft>
              <a:buSzPts val="1400"/>
              <a:buChar char="-"/>
            </a:pPr>
            <a:r>
              <a:rPr lang="en" sz="1400"/>
              <a:t>Teach students to </a:t>
            </a:r>
            <a:r>
              <a:rPr b="1" lang="en" sz="1400"/>
              <a:t>select</a:t>
            </a:r>
            <a:r>
              <a:rPr lang="en" sz="1400"/>
              <a:t> and </a:t>
            </a:r>
            <a:r>
              <a:rPr b="1" lang="en" sz="1400"/>
              <a:t>use</a:t>
            </a:r>
            <a:r>
              <a:rPr lang="en" sz="1400"/>
              <a:t> state of the art computational neuroscience &amp; modeling approaches</a:t>
            </a:r>
            <a:endParaRPr b="1" sz="400"/>
          </a:p>
          <a:p>
            <a:pPr indent="0" lvl="0" marL="457200" rtl="0" algn="l">
              <a:spcBef>
                <a:spcPts val="1000"/>
              </a:spcBef>
              <a:spcAft>
                <a:spcPts val="0"/>
              </a:spcAft>
              <a:buNone/>
            </a:pPr>
            <a:r>
              <a:t/>
            </a:r>
            <a:endParaRPr b="1" sz="400"/>
          </a:p>
          <a:p>
            <a:pPr indent="0" lvl="0" marL="0" rtl="0" algn="l">
              <a:spcBef>
                <a:spcPts val="1000"/>
              </a:spcBef>
              <a:spcAft>
                <a:spcPts val="0"/>
              </a:spcAft>
              <a:buNone/>
            </a:pPr>
            <a:r>
              <a:rPr b="1" lang="en" sz="1400"/>
              <a:t>Worldwide impact, inclusivity and equity</a:t>
            </a:r>
            <a:endParaRPr b="1" sz="1400"/>
          </a:p>
          <a:p>
            <a:pPr indent="-317500" lvl="0" marL="457200" rtl="0" algn="l">
              <a:spcBef>
                <a:spcPts val="0"/>
              </a:spcBef>
              <a:spcAft>
                <a:spcPts val="0"/>
              </a:spcAft>
              <a:buSzPts val="1400"/>
              <a:buChar char="-"/>
            </a:pPr>
            <a:r>
              <a:rPr lang="en" sz="1400"/>
              <a:t>Learn anywhere, provide access to excellent computational neuroscience education, and community building opportunities for every student regardless of location or financial means</a:t>
            </a:r>
            <a:endParaRPr sz="1400"/>
          </a:p>
          <a:p>
            <a:pPr indent="0" lvl="0" marL="0" rtl="0" algn="l">
              <a:spcBef>
                <a:spcPts val="0"/>
              </a:spcBef>
              <a:spcAft>
                <a:spcPts val="0"/>
              </a:spcAft>
              <a:buNone/>
            </a:pPr>
            <a:r>
              <a:t/>
            </a:r>
            <a:endParaRPr sz="1400"/>
          </a:p>
        </p:txBody>
      </p:sp>
      <p:sp>
        <p:nvSpPr>
          <p:cNvPr id="146" name="Google Shape;146;p1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6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Procedure -- Logistics</a:t>
            </a:r>
            <a:endParaRPr/>
          </a:p>
        </p:txBody>
      </p:sp>
      <p:sp>
        <p:nvSpPr>
          <p:cNvPr id="738" name="Google Shape;738;p6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TA Training Team has created feedback forms for students to fill out.</a:t>
            </a:r>
            <a:endParaRPr sz="1700"/>
          </a:p>
          <a:p>
            <a:pPr indent="-336550" lvl="0" marL="457200" rtl="0" algn="l">
              <a:spcBef>
                <a:spcPts val="0"/>
              </a:spcBef>
              <a:spcAft>
                <a:spcPts val="0"/>
              </a:spcAft>
              <a:buSzPts val="1700"/>
              <a:buChar char="●"/>
            </a:pPr>
            <a:r>
              <a:rPr lang="en" sz="1700"/>
              <a:t>You will provide the Form link to your students to fill out at the </a:t>
            </a:r>
            <a:r>
              <a:rPr b="1" i="1" lang="en" sz="1700"/>
              <a:t>end of each day</a:t>
            </a:r>
            <a:endParaRPr b="1" i="1" sz="1700"/>
          </a:p>
          <a:p>
            <a:pPr indent="-336550" lvl="0" marL="457200" rtl="0" algn="l">
              <a:spcBef>
                <a:spcPts val="0"/>
              </a:spcBef>
              <a:spcAft>
                <a:spcPts val="0"/>
              </a:spcAft>
              <a:buSzPts val="1700"/>
              <a:buChar char="●"/>
            </a:pPr>
            <a:r>
              <a:rPr lang="en" sz="1700"/>
              <a:t>You will receive an invitation to view your megapod’s feedback form responses.</a:t>
            </a:r>
            <a:br>
              <a:rPr lang="en" sz="1700"/>
            </a:br>
            <a:endParaRPr sz="1700"/>
          </a:p>
          <a:p>
            <a:pPr indent="-336550" lvl="0" marL="457200" rtl="0" algn="l">
              <a:spcBef>
                <a:spcPts val="0"/>
              </a:spcBef>
              <a:spcAft>
                <a:spcPts val="0"/>
              </a:spcAft>
              <a:buSzPts val="1700"/>
              <a:buChar char="●"/>
            </a:pPr>
            <a:r>
              <a:rPr lang="en" sz="1700"/>
              <a:t>When you click open the first time it will ask you to verify your email.</a:t>
            </a:r>
            <a:endParaRPr sz="1700"/>
          </a:p>
          <a:p>
            <a:pPr indent="-336550" lvl="1" marL="914400" rtl="0" algn="l">
              <a:spcBef>
                <a:spcPts val="0"/>
              </a:spcBef>
              <a:spcAft>
                <a:spcPts val="0"/>
              </a:spcAft>
              <a:buSzPts val="1700"/>
              <a:buChar char="○"/>
            </a:pPr>
            <a:r>
              <a:rPr lang="en" sz="1700"/>
              <a:t>This verification email will probably go to your spam folder.  You will need to retrieve it.</a:t>
            </a:r>
            <a:endParaRPr sz="1700"/>
          </a:p>
          <a:p>
            <a:pPr indent="-336550" lvl="0" marL="457200" rtl="0" algn="l">
              <a:spcBef>
                <a:spcPts val="0"/>
              </a:spcBef>
              <a:spcAft>
                <a:spcPts val="0"/>
              </a:spcAft>
              <a:buSzPts val="1700"/>
              <a:buChar char="●"/>
            </a:pPr>
            <a:r>
              <a:rPr lang="en" sz="1700"/>
              <a:t>Once you have access there are a couple of things you should know</a:t>
            </a:r>
            <a:endParaRPr sz="1700"/>
          </a:p>
        </p:txBody>
      </p:sp>
      <p:sp>
        <p:nvSpPr>
          <p:cNvPr id="739" name="Google Shape;739;p6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Form responses may not be in “Sheet 1” Look at the tabs below for the one labelled “Form1”</a:t>
            </a:r>
            <a:br>
              <a:rPr lang="en" sz="1700"/>
            </a:br>
            <a:endParaRPr sz="1700"/>
          </a:p>
          <a:p>
            <a:pPr indent="-336550" lvl="0" marL="457200" rtl="0" algn="l">
              <a:spcBef>
                <a:spcPts val="0"/>
              </a:spcBef>
              <a:spcAft>
                <a:spcPts val="0"/>
              </a:spcAft>
              <a:buSzPts val="1700"/>
              <a:buChar char="●"/>
            </a:pPr>
            <a:r>
              <a:rPr lang="en" sz="1700"/>
              <a:t>You will not have edit capabilities but you will be able to view and sort the form which means you should be able to easily find your feedback for the most recent day of class.</a:t>
            </a:r>
            <a:endParaRPr sz="1700"/>
          </a:p>
          <a:p>
            <a:pPr indent="-336550" lvl="0" marL="457200" rtl="0" algn="l">
              <a:spcBef>
                <a:spcPts val="0"/>
              </a:spcBef>
              <a:spcAft>
                <a:spcPts val="0"/>
              </a:spcAft>
              <a:buSzPts val="1700"/>
              <a:buChar char="●"/>
            </a:pPr>
            <a:r>
              <a:rPr lang="en" sz="1700"/>
              <a:t>The category names have arrows next to them that allow you to sort/filter.  </a:t>
            </a:r>
            <a:endParaRPr sz="1700"/>
          </a:p>
          <a:p>
            <a:pPr indent="-336550" lvl="0" marL="457200" rtl="0" algn="l">
              <a:spcBef>
                <a:spcPts val="0"/>
              </a:spcBef>
              <a:spcAft>
                <a:spcPts val="0"/>
              </a:spcAft>
              <a:buSzPts val="1700"/>
              <a:buChar char="●"/>
            </a:pPr>
            <a:r>
              <a:rPr lang="en" sz="1700"/>
              <a:t>Sort by “What date are you giving feedback for” to see feedback for that day </a:t>
            </a:r>
            <a:endParaRPr sz="1700"/>
          </a:p>
          <a:p>
            <a:pPr indent="-336550" lvl="0" marL="457200" rtl="0" algn="l">
              <a:spcBef>
                <a:spcPts val="0"/>
              </a:spcBef>
              <a:spcAft>
                <a:spcPts val="0"/>
              </a:spcAft>
              <a:buSzPts val="1700"/>
              <a:buChar char="●"/>
            </a:pPr>
            <a:r>
              <a:rPr lang="en" sz="1700"/>
              <a:t>Filter  the column : “Who is your TA?” with</a:t>
            </a:r>
            <a:br>
              <a:rPr lang="en" sz="1700"/>
            </a:br>
            <a:r>
              <a:rPr lang="en" sz="1700"/>
              <a:t>by your name.</a:t>
            </a:r>
            <a:endParaRPr sz="1700"/>
          </a:p>
        </p:txBody>
      </p:sp>
      <p:pic>
        <p:nvPicPr>
          <p:cNvPr id="745" name="Google Shape;745;p70"/>
          <p:cNvPicPr preferRelativeResize="0"/>
          <p:nvPr/>
        </p:nvPicPr>
        <p:blipFill>
          <a:blip r:embed="rId3">
            <a:alphaModFix/>
          </a:blip>
          <a:stretch>
            <a:fillRect/>
          </a:stretch>
        </p:blipFill>
        <p:spPr>
          <a:xfrm>
            <a:off x="5049600" y="3455128"/>
            <a:ext cx="3441900" cy="690075"/>
          </a:xfrm>
          <a:prstGeom prst="rect">
            <a:avLst/>
          </a:prstGeom>
          <a:noFill/>
          <a:ln>
            <a:noFill/>
          </a:ln>
        </p:spPr>
      </p:pic>
      <p:sp>
        <p:nvSpPr>
          <p:cNvPr id="746" name="Google Shape;746;p7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Procedure -- Logistics</a:t>
            </a:r>
            <a:endParaRPr/>
          </a:p>
        </p:txBody>
      </p:sp>
      <p:sp>
        <p:nvSpPr>
          <p:cNvPr id="747" name="Google Shape;747;p7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8" name="Google Shape;748;p70"/>
          <p:cNvPicPr preferRelativeResize="0"/>
          <p:nvPr/>
        </p:nvPicPr>
        <p:blipFill rotWithShape="1">
          <a:blip r:embed="rId4">
            <a:alphaModFix/>
          </a:blip>
          <a:srcRect b="0" l="0" r="0" t="51786"/>
          <a:stretch/>
        </p:blipFill>
        <p:spPr>
          <a:xfrm>
            <a:off x="2633175" y="1306325"/>
            <a:ext cx="1838775" cy="483850"/>
          </a:xfrm>
          <a:prstGeom prst="rect">
            <a:avLst/>
          </a:prstGeom>
          <a:noFill/>
          <a:ln>
            <a:noFill/>
          </a:ln>
        </p:spPr>
      </p:pic>
      <p:sp>
        <p:nvSpPr>
          <p:cNvPr id="749" name="Google Shape;749;p70"/>
          <p:cNvSpPr/>
          <p:nvPr/>
        </p:nvSpPr>
        <p:spPr>
          <a:xfrm>
            <a:off x="6589025" y="3493525"/>
            <a:ext cx="213600" cy="31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0"/>
          <p:cNvSpPr/>
          <p:nvPr/>
        </p:nvSpPr>
        <p:spPr>
          <a:xfrm>
            <a:off x="8258150" y="3493525"/>
            <a:ext cx="263400" cy="26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7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Questions/Concerns about the Feedback procedure?</a:t>
            </a:r>
            <a:endParaRPr/>
          </a:p>
        </p:txBody>
      </p:sp>
      <p:sp>
        <p:nvSpPr>
          <p:cNvPr id="756" name="Google Shape;756;p7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57" name="Google Shape;757;p7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7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Precourse Responsibilities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7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Ready for the first day</a:t>
            </a:r>
            <a:endParaRPr/>
          </a:p>
        </p:txBody>
      </p:sp>
      <p:sp>
        <p:nvSpPr>
          <p:cNvPr id="768" name="Google Shape;768;p7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Prep your tech stack! → see technical</a:t>
            </a:r>
            <a:endParaRPr/>
          </a:p>
          <a:p>
            <a:pPr indent="-355600" lvl="0" marL="457200" rtl="0" algn="l">
              <a:spcBef>
                <a:spcPts val="0"/>
              </a:spcBef>
              <a:spcAft>
                <a:spcPts val="0"/>
              </a:spcAft>
              <a:buSzPts val="2000"/>
              <a:buChar char="●"/>
            </a:pPr>
            <a:r>
              <a:rPr lang="en"/>
              <a:t>Review the tutorials</a:t>
            </a:r>
            <a:endParaRPr/>
          </a:p>
          <a:p>
            <a:pPr indent="-330200" lvl="1" marL="914400" rtl="0" algn="l">
              <a:spcBef>
                <a:spcPts val="0"/>
              </a:spcBef>
              <a:spcAft>
                <a:spcPts val="0"/>
              </a:spcAft>
              <a:buSzPts val="1600"/>
              <a:buChar char="○"/>
            </a:pPr>
            <a:r>
              <a:rPr lang="en"/>
              <a:t>Ask questions on neurostars if you have them</a:t>
            </a:r>
            <a:endParaRPr/>
          </a:p>
          <a:p>
            <a:pPr indent="-355600" lvl="0" marL="457200" rtl="0" algn="l">
              <a:spcBef>
                <a:spcPts val="0"/>
              </a:spcBef>
              <a:spcAft>
                <a:spcPts val="0"/>
              </a:spcAft>
              <a:buSzPts val="2000"/>
              <a:buChar char="●"/>
            </a:pPr>
            <a:r>
              <a:rPr lang="en"/>
              <a:t>Check out the TA Guide: </a:t>
            </a:r>
            <a:r>
              <a:rPr lang="en" sz="1100" u="sng">
                <a:solidFill>
                  <a:schemeClr val="hlink"/>
                </a:solidFill>
                <a:latin typeface="Arial"/>
                <a:ea typeface="Arial"/>
                <a:cs typeface="Arial"/>
                <a:sym typeface="Arial"/>
                <a:hlinkClick r:id="rId3"/>
              </a:rPr>
              <a:t>https://docs.google.com/document/d/1HVFSluDROJU7gDRD6HBnJDbSs4VlgwLx_f54ykPXar8/edit</a:t>
            </a:r>
            <a:endParaRPr/>
          </a:p>
          <a:p>
            <a:pPr indent="-355600" lvl="0" marL="457200" rtl="0" algn="l">
              <a:spcBef>
                <a:spcPts val="0"/>
              </a:spcBef>
              <a:spcAft>
                <a:spcPts val="0"/>
              </a:spcAft>
              <a:buSzPts val="2000"/>
              <a:buChar char="●"/>
            </a:pPr>
            <a:r>
              <a:rPr lang="en"/>
              <a:t>Make your attendance sheet and provide your lead TA with the link</a:t>
            </a:r>
            <a:endParaRPr/>
          </a:p>
          <a:p>
            <a:pPr indent="-330200" lvl="1" marL="914400" rtl="0" algn="l">
              <a:spcBef>
                <a:spcPts val="0"/>
              </a:spcBef>
              <a:spcAft>
                <a:spcPts val="0"/>
              </a:spcAft>
              <a:buSzPts val="1600"/>
              <a:buChar char="○"/>
            </a:pPr>
            <a:r>
              <a:rPr lang="en"/>
              <a:t>e.g.: </a:t>
            </a:r>
            <a:r>
              <a:rPr lang="en" sz="1100" u="sng">
                <a:solidFill>
                  <a:schemeClr val="hlink"/>
                </a:solidFill>
                <a:latin typeface="Arial"/>
                <a:ea typeface="Arial"/>
                <a:cs typeface="Arial"/>
                <a:sym typeface="Arial"/>
                <a:hlinkClick r:id="rId4"/>
              </a:rPr>
              <a:t>https://docs.google.com/spreadsheets/d/1m5bGlndm7CnKy0q2b8ejhxTWfC_s94uV_TJrZAYTe04/edit#gid=0</a:t>
            </a:r>
            <a:endParaRPr/>
          </a:p>
          <a:p>
            <a:pPr indent="-330200" lvl="1" marL="914400" rtl="0" algn="l">
              <a:spcBef>
                <a:spcPts val="0"/>
              </a:spcBef>
              <a:spcAft>
                <a:spcPts val="0"/>
              </a:spcAft>
              <a:buSzPts val="1600"/>
              <a:buChar char="○"/>
            </a:pPr>
            <a:r>
              <a:rPr lang="en"/>
              <a:t>Could be with Google Sheets or OneDrive as long as your lead TA can access</a:t>
            </a:r>
            <a:endParaRPr/>
          </a:p>
          <a:p>
            <a:pPr indent="0" lvl="0" marL="457200" rtl="0" algn="l">
              <a:spcBef>
                <a:spcPts val="1600"/>
              </a:spcBef>
              <a:spcAft>
                <a:spcPts val="1600"/>
              </a:spcAft>
              <a:buNone/>
            </a:pPr>
            <a:r>
              <a:t/>
            </a:r>
            <a:endParaRPr/>
          </a:p>
        </p:txBody>
      </p:sp>
      <p:sp>
        <p:nvSpPr>
          <p:cNvPr id="769" name="Google Shape;769;p7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0" name="Google Shape;770;p73"/>
          <p:cNvPicPr preferRelativeResize="0"/>
          <p:nvPr/>
        </p:nvPicPr>
        <p:blipFill rotWithShape="1">
          <a:blip r:embed="rId5">
            <a:alphaModFix/>
          </a:blip>
          <a:srcRect b="7995" l="0" r="0" t="21868"/>
          <a:stretch/>
        </p:blipFill>
        <p:spPr>
          <a:xfrm>
            <a:off x="600125" y="3159025"/>
            <a:ext cx="6817349" cy="1042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Make sure you have access to the Feedback link from your lead TA before the end of the week.</a:t>
            </a:r>
            <a:endParaRPr/>
          </a:p>
          <a:p>
            <a:pPr indent="-355600" lvl="0" marL="457200" rtl="0" algn="l">
              <a:spcBef>
                <a:spcPts val="0"/>
              </a:spcBef>
              <a:spcAft>
                <a:spcPts val="0"/>
              </a:spcAft>
              <a:buSzPts val="2000"/>
              <a:buChar char="●"/>
            </a:pPr>
            <a:r>
              <a:rPr lang="en"/>
              <a:t>Organize your neurostars pod-specific category.</a:t>
            </a:r>
            <a:endParaRPr/>
          </a:p>
          <a:p>
            <a:pPr indent="-330200" lvl="1" marL="914400" rtl="0" algn="l">
              <a:spcBef>
                <a:spcPts val="0"/>
              </a:spcBef>
              <a:spcAft>
                <a:spcPts val="0"/>
              </a:spcAft>
              <a:buSzPts val="1600"/>
              <a:buChar char="○"/>
            </a:pPr>
            <a:r>
              <a:rPr lang="en"/>
              <a:t>In a pinned post please introduce yourself and provide the schedule info (as computed here: </a:t>
            </a:r>
            <a:r>
              <a:rPr lang="en" sz="1100" u="sng">
                <a:solidFill>
                  <a:schemeClr val="hlink"/>
                </a:solidFill>
                <a:latin typeface="Arial"/>
                <a:ea typeface="Arial"/>
                <a:cs typeface="Arial"/>
                <a:sym typeface="Arial"/>
                <a:hlinkClick r:id="rId3"/>
              </a:rPr>
              <a:t>https://colab.research.google.com/drive/1IfyXSrOwWtkEu5o9PYVwY6zbQ_9PGd8g</a:t>
            </a:r>
            <a:r>
              <a:rPr lang="en"/>
              <a:t>). </a:t>
            </a:r>
            <a:endParaRPr/>
          </a:p>
          <a:p>
            <a:pPr indent="-330200" lvl="1" marL="914400" rtl="0" algn="l">
              <a:spcBef>
                <a:spcPts val="0"/>
              </a:spcBef>
              <a:spcAft>
                <a:spcPts val="0"/>
              </a:spcAft>
              <a:buSzPts val="1600"/>
              <a:buChar char="○"/>
            </a:pPr>
            <a:r>
              <a:rPr lang="en"/>
              <a:t>See an example in the “Technical Stack in practice slides” for Day 2 of training</a:t>
            </a:r>
            <a:endParaRPr/>
          </a:p>
          <a:p>
            <a:pPr indent="-330200" lvl="1" marL="914400" rtl="0" algn="l">
              <a:spcBef>
                <a:spcPts val="0"/>
              </a:spcBef>
              <a:spcAft>
                <a:spcPts val="0"/>
              </a:spcAft>
              <a:buSzPts val="1600"/>
              <a:buChar char="○"/>
            </a:pPr>
            <a:r>
              <a:rPr lang="en"/>
              <a:t>In a separate post, provide a link [zoom or dingtalk] to join your room the first day</a:t>
            </a:r>
            <a:endParaRPr/>
          </a:p>
          <a:p>
            <a:pPr indent="0" lvl="0" marL="457200" rtl="0" algn="l">
              <a:spcBef>
                <a:spcPts val="1600"/>
              </a:spcBef>
              <a:spcAft>
                <a:spcPts val="1600"/>
              </a:spcAft>
              <a:buNone/>
            </a:pPr>
            <a:r>
              <a:t/>
            </a:r>
            <a:endParaRPr/>
          </a:p>
        </p:txBody>
      </p:sp>
      <p:sp>
        <p:nvSpPr>
          <p:cNvPr id="776" name="Google Shape;776;p7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7" name="Google Shape;777;p7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Ready for the first day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7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Contact your pod via email [ASAP]</a:t>
            </a:r>
            <a:endParaRPr/>
          </a:p>
          <a:p>
            <a:pPr indent="-330200" lvl="1" marL="914400" rtl="0" algn="l">
              <a:spcBef>
                <a:spcPts val="0"/>
              </a:spcBef>
              <a:spcAft>
                <a:spcPts val="0"/>
              </a:spcAft>
              <a:buSzPts val="1600"/>
              <a:buChar char="○"/>
            </a:pPr>
            <a:r>
              <a:rPr lang="en"/>
              <a:t>Get your students onto neurostars</a:t>
            </a:r>
            <a:endParaRPr/>
          </a:p>
          <a:p>
            <a:pPr indent="-330200" lvl="1" marL="914400" rtl="0" algn="l">
              <a:spcBef>
                <a:spcPts val="0"/>
              </a:spcBef>
              <a:spcAft>
                <a:spcPts val="0"/>
              </a:spcAft>
              <a:buSzPts val="1600"/>
              <a:buChar char="○"/>
            </a:pPr>
            <a:r>
              <a:rPr b="1" lang="en"/>
              <a:t>Arrange to meet during the keynote timeslot on the first day</a:t>
            </a:r>
            <a:r>
              <a:rPr lang="en"/>
              <a:t>.</a:t>
            </a:r>
            <a:endParaRPr/>
          </a:p>
          <a:p>
            <a:pPr indent="-330200" lvl="2" marL="1371600" rtl="0" algn="l">
              <a:spcBef>
                <a:spcPts val="0"/>
              </a:spcBef>
              <a:spcAft>
                <a:spcPts val="0"/>
              </a:spcAft>
              <a:buSzPts val="1600"/>
              <a:buChar char="■"/>
            </a:pPr>
            <a:r>
              <a:rPr lang="en"/>
              <a:t>Your students will need to watch the keynote earlier or the night before.</a:t>
            </a:r>
            <a:endParaRPr/>
          </a:p>
          <a:p>
            <a:pPr indent="-330200" lvl="2" marL="1371600" rtl="0" algn="l">
              <a:spcBef>
                <a:spcPts val="0"/>
              </a:spcBef>
              <a:spcAft>
                <a:spcPts val="0"/>
              </a:spcAft>
              <a:buSzPts val="1600"/>
              <a:buChar char="■"/>
            </a:pPr>
            <a:r>
              <a:rPr lang="en"/>
              <a:t>During that time have everyone introduce themselves and tell a little bit about their research interests. We also suggest doing an icebreaker:</a:t>
            </a:r>
            <a:endParaRPr/>
          </a:p>
          <a:p>
            <a:pPr indent="-330200" lvl="2" marL="1371600" rtl="0" algn="l">
              <a:spcBef>
                <a:spcPts val="0"/>
              </a:spcBef>
              <a:spcAft>
                <a:spcPts val="0"/>
              </a:spcAft>
              <a:buSzPts val="1600"/>
              <a:buChar char="■"/>
            </a:pPr>
            <a:r>
              <a:rPr lang="en" u="sng">
                <a:solidFill>
                  <a:schemeClr val="hlink"/>
                </a:solidFill>
                <a:hlinkClick r:id="rId3"/>
              </a:rPr>
              <a:t>https://www.mindsettlers.com/guide/42xoXdAepG4S4U8SiaA6Ii</a:t>
            </a:r>
            <a:endParaRPr/>
          </a:p>
          <a:p>
            <a:pPr indent="-330200" lvl="2" marL="1371600" rtl="0" algn="l">
              <a:spcBef>
                <a:spcPts val="0"/>
              </a:spcBef>
              <a:spcAft>
                <a:spcPts val="0"/>
              </a:spcAft>
              <a:buSzPts val="1600"/>
              <a:buChar char="■"/>
            </a:pPr>
            <a:r>
              <a:rPr lang="en"/>
              <a:t>An icebreaker with drawing ensures students have pen and paper (notebook!) too for going through tutorials :)</a:t>
            </a:r>
            <a:endParaRPr/>
          </a:p>
        </p:txBody>
      </p:sp>
      <p:sp>
        <p:nvSpPr>
          <p:cNvPr id="783" name="Google Shape;783;p7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4" name="Google Shape;784;p7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Ready for the first day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6"/>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Workshop Responsibilities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7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Pre-course Python Workshop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000">
              <a:solidFill>
                <a:schemeClr val="accent3"/>
              </a:solidFill>
            </a:endParaRPr>
          </a:p>
        </p:txBody>
      </p:sp>
      <p:sp>
        <p:nvSpPr>
          <p:cNvPr id="795" name="Google Shape;795;p7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What is the pre-course python workshop?</a:t>
            </a:r>
            <a:endParaRPr/>
          </a:p>
          <a:p>
            <a:pPr indent="-330200" lvl="1" marL="914400" rtl="0" algn="l">
              <a:spcBef>
                <a:spcPts val="0"/>
              </a:spcBef>
              <a:spcAft>
                <a:spcPts val="0"/>
              </a:spcAft>
              <a:buSzPts val="1600"/>
              <a:buChar char="○"/>
            </a:pPr>
            <a:r>
              <a:rPr lang="en"/>
              <a:t>~400 students will join us Thu/Fri to work a set of introductory python notebooks.</a:t>
            </a:r>
            <a:endParaRPr/>
          </a:p>
          <a:p>
            <a:pPr indent="-330200" lvl="1" marL="914400" rtl="0" algn="l">
              <a:spcBef>
                <a:spcPts val="0"/>
              </a:spcBef>
              <a:spcAft>
                <a:spcPts val="0"/>
              </a:spcAft>
              <a:buSzPts val="1600"/>
              <a:buChar char="○"/>
            </a:pPr>
            <a:r>
              <a:rPr lang="en"/>
              <a:t>Github location</a:t>
            </a:r>
            <a:endParaRPr/>
          </a:p>
          <a:p>
            <a:pPr indent="-336550" lvl="2" marL="1371600" rtl="0" algn="l">
              <a:spcBef>
                <a:spcPts val="0"/>
              </a:spcBef>
              <a:spcAft>
                <a:spcPts val="0"/>
              </a:spcAft>
              <a:buSzPts val="1700"/>
              <a:buChar char="■"/>
            </a:pPr>
            <a:r>
              <a:rPr b="1" lang="en"/>
              <a:t>It will be here: </a:t>
            </a:r>
            <a:r>
              <a:rPr b="1" lang="en" sz="1000" u="sng">
                <a:solidFill>
                  <a:schemeClr val="hlink"/>
                </a:solidFill>
                <a:latin typeface="Arial"/>
                <a:ea typeface="Arial"/>
                <a:cs typeface="Arial"/>
                <a:sym typeface="Arial"/>
                <a:hlinkClick r:id="rId3"/>
              </a:rPr>
              <a:t>https://github.com/NeuromatchAcademy/course-content/tree/master/tutorials</a:t>
            </a:r>
            <a:endParaRPr b="1"/>
          </a:p>
          <a:p>
            <a:pPr indent="-336550" lvl="2" marL="1371600" rtl="0" algn="l">
              <a:spcBef>
                <a:spcPts val="0"/>
              </a:spcBef>
              <a:spcAft>
                <a:spcPts val="0"/>
              </a:spcAft>
              <a:buSzPts val="1700"/>
              <a:buChar char="■"/>
            </a:pPr>
            <a:r>
              <a:rPr b="1" lang="en"/>
              <a:t>If you want to see it now (7/6/20) as it is developed you can find it in the W0D1_python_workshop_draft branch on github: </a:t>
            </a:r>
            <a:r>
              <a:rPr b="1" lang="en" sz="1000" u="sng">
                <a:solidFill>
                  <a:schemeClr val="hlink"/>
                </a:solidFill>
                <a:latin typeface="Arial"/>
                <a:ea typeface="Arial"/>
                <a:cs typeface="Arial"/>
                <a:sym typeface="Arial"/>
                <a:hlinkClick r:id="rId4"/>
              </a:rPr>
              <a:t>https://github.com/NeuromatchAcademy/course-content/tree/W0D1_python_workshop_draft/tutorials</a:t>
            </a:r>
            <a:endParaRPr b="1"/>
          </a:p>
          <a:p>
            <a:pPr indent="-330200" lvl="1" marL="914400" rtl="0" algn="l">
              <a:spcBef>
                <a:spcPts val="0"/>
              </a:spcBef>
              <a:spcAft>
                <a:spcPts val="0"/>
              </a:spcAft>
              <a:buSzPts val="1600"/>
              <a:buChar char="○"/>
            </a:pPr>
            <a:r>
              <a:rPr lang="en"/>
              <a:t>The notebooks are in the same format as the rest of the NMA notebooks</a:t>
            </a:r>
            <a:endParaRPr/>
          </a:p>
          <a:p>
            <a:pPr indent="-330200" lvl="2" marL="1371600" rtl="0" algn="l">
              <a:spcBef>
                <a:spcPts val="0"/>
              </a:spcBef>
              <a:spcAft>
                <a:spcPts val="0"/>
              </a:spcAft>
              <a:buSzPts val="1600"/>
              <a:buChar char="■"/>
            </a:pPr>
            <a:r>
              <a:rPr lang="en"/>
              <a:t>There will be nano-lectures followed by exercises.</a:t>
            </a:r>
            <a:endParaRPr/>
          </a:p>
          <a:p>
            <a:pPr indent="-323850" lvl="2" marL="1371600" rtl="0" algn="l">
              <a:spcBef>
                <a:spcPts val="0"/>
              </a:spcBef>
              <a:spcAft>
                <a:spcPts val="0"/>
              </a:spcAft>
              <a:buSzPts val="1500"/>
              <a:buChar char="■"/>
            </a:pPr>
            <a:r>
              <a:rPr lang="en" sz="1500"/>
              <a:t>Except that more lines of code are often required since the focus is programming.</a:t>
            </a:r>
            <a:endParaRPr/>
          </a:p>
        </p:txBody>
      </p:sp>
      <p:sp>
        <p:nvSpPr>
          <p:cNvPr id="796" name="Google Shape;796;p7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Pre-course Python Workshop</a:t>
            </a:r>
            <a:endParaRPr/>
          </a:p>
          <a:p>
            <a:pPr indent="0" lvl="0" marL="0" rtl="0" algn="l">
              <a:spcBef>
                <a:spcPts val="0"/>
              </a:spcBef>
              <a:spcAft>
                <a:spcPts val="0"/>
              </a:spcAft>
              <a:buNone/>
            </a:pPr>
            <a:r>
              <a:t/>
            </a:r>
            <a:endParaRPr/>
          </a:p>
        </p:txBody>
      </p:sp>
      <p:sp>
        <p:nvSpPr>
          <p:cNvPr id="802" name="Google Shape;802;p7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Why have a pre-course python workshop?</a:t>
            </a:r>
            <a:endParaRPr sz="2100"/>
          </a:p>
          <a:p>
            <a:pPr indent="-336550" lvl="1" marL="914400" rtl="0" algn="l">
              <a:spcBef>
                <a:spcPts val="0"/>
              </a:spcBef>
              <a:spcAft>
                <a:spcPts val="0"/>
              </a:spcAft>
              <a:buSzPts val="1700"/>
              <a:buChar char="○"/>
            </a:pPr>
            <a:r>
              <a:rPr lang="en" sz="1700"/>
              <a:t>Give students an interactive way to refresh or ramp-up their python skills</a:t>
            </a:r>
            <a:endParaRPr sz="1700"/>
          </a:p>
          <a:p>
            <a:pPr indent="-336550" lvl="1" marL="914400" rtl="0" algn="l">
              <a:spcBef>
                <a:spcPts val="0"/>
              </a:spcBef>
              <a:spcAft>
                <a:spcPts val="0"/>
              </a:spcAft>
              <a:buSzPts val="1700"/>
              <a:buChar char="○"/>
            </a:pPr>
            <a:r>
              <a:rPr lang="en" sz="1700"/>
              <a:t>We hope this will make the first week go more smoothly</a:t>
            </a:r>
            <a:endParaRPr sz="1700"/>
          </a:p>
          <a:p>
            <a:pPr indent="-336550" lvl="1" marL="914400" rtl="0" algn="l">
              <a:spcBef>
                <a:spcPts val="0"/>
              </a:spcBef>
              <a:spcAft>
                <a:spcPts val="0"/>
              </a:spcAft>
              <a:buSzPts val="1700"/>
              <a:buChar char="○"/>
            </a:pPr>
            <a:r>
              <a:rPr lang="en" sz="1700"/>
              <a:t>Give TAs a chance to get a feel for what teaching at NMA will be like and have the weekend to reflect.</a:t>
            </a:r>
            <a:endParaRPr sz="1700"/>
          </a:p>
        </p:txBody>
      </p:sp>
      <p:sp>
        <p:nvSpPr>
          <p:cNvPr id="803" name="Google Shape;803;p7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pod</a:t>
            </a:r>
            <a:endParaRPr/>
          </a:p>
        </p:txBody>
      </p:sp>
      <p:sp>
        <p:nvSpPr>
          <p:cNvPr id="152" name="Google Shape;152;p1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3" name="Google Shape;153;p16"/>
          <p:cNvGrpSpPr/>
          <p:nvPr/>
        </p:nvGrpSpPr>
        <p:grpSpPr>
          <a:xfrm>
            <a:off x="555550" y="1017032"/>
            <a:ext cx="840579" cy="741841"/>
            <a:chOff x="527452" y="1333200"/>
            <a:chExt cx="835151" cy="737050"/>
          </a:xfrm>
        </p:grpSpPr>
        <p:pic>
          <p:nvPicPr>
            <p:cNvPr id="154" name="Google Shape;154;p16"/>
            <p:cNvPicPr preferRelativeResize="0"/>
            <p:nvPr/>
          </p:nvPicPr>
          <p:blipFill rotWithShape="1">
            <a:blip r:embed="rId3">
              <a:alphaModFix/>
            </a:blip>
            <a:srcRect b="0" l="0" r="20464" t="0"/>
            <a:stretch/>
          </p:blipFill>
          <p:spPr>
            <a:xfrm>
              <a:off x="527452" y="1333200"/>
              <a:ext cx="835151" cy="633476"/>
            </a:xfrm>
            <a:prstGeom prst="rect">
              <a:avLst/>
            </a:prstGeom>
            <a:noFill/>
            <a:ln>
              <a:noFill/>
            </a:ln>
          </p:spPr>
        </p:pic>
        <p:sp>
          <p:nvSpPr>
            <p:cNvPr id="155" name="Google Shape;155;p16"/>
            <p:cNvSpPr txBox="1"/>
            <p:nvPr/>
          </p:nvSpPr>
          <p:spPr>
            <a:xfrm>
              <a:off x="821825" y="1647850"/>
              <a:ext cx="4776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Proxima Nova"/>
                  <a:ea typeface="Proxima Nova"/>
                  <a:cs typeface="Proxima Nova"/>
                  <a:sym typeface="Proxima Nova"/>
                </a:rPr>
                <a:t>you</a:t>
              </a:r>
              <a:endParaRPr sz="1300">
                <a:latin typeface="Proxima Nova"/>
                <a:ea typeface="Proxima Nova"/>
                <a:cs typeface="Proxima Nova"/>
                <a:sym typeface="Proxima Nova"/>
              </a:endParaRPr>
            </a:p>
          </p:txBody>
        </p:sp>
      </p:grpSp>
      <p:cxnSp>
        <p:nvCxnSpPr>
          <p:cNvPr id="156" name="Google Shape;156;p16"/>
          <p:cNvCxnSpPr/>
          <p:nvPr/>
        </p:nvCxnSpPr>
        <p:spPr>
          <a:xfrm flipH="1" rot="10800000">
            <a:off x="1337223" y="1314334"/>
            <a:ext cx="1887900" cy="137400"/>
          </a:xfrm>
          <a:prstGeom prst="straightConnector1">
            <a:avLst/>
          </a:prstGeom>
          <a:noFill/>
          <a:ln cap="flat" cmpd="sng" w="9525">
            <a:solidFill>
              <a:srgbClr val="FF0000"/>
            </a:solidFill>
            <a:prstDash val="solid"/>
            <a:round/>
            <a:headEnd len="med" w="med" type="none"/>
            <a:tailEnd len="med" w="med" type="triangle"/>
          </a:ln>
        </p:spPr>
      </p:cxnSp>
      <p:sp>
        <p:nvSpPr>
          <p:cNvPr id="157" name="Google Shape;157;p16"/>
          <p:cNvSpPr txBox="1"/>
          <p:nvPr/>
        </p:nvSpPr>
        <p:spPr>
          <a:xfrm>
            <a:off x="191877" y="1886750"/>
            <a:ext cx="1620600" cy="17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~10 students/TA</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Multiple pods grouped together for discussions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158" name="Google Shape;158;p16"/>
          <p:cNvGrpSpPr/>
          <p:nvPr/>
        </p:nvGrpSpPr>
        <p:grpSpPr>
          <a:xfrm>
            <a:off x="3225127" y="747244"/>
            <a:ext cx="3761286" cy="1748674"/>
            <a:chOff x="4560100" y="2611200"/>
            <a:chExt cx="1288200" cy="602700"/>
          </a:xfrm>
        </p:grpSpPr>
        <p:sp>
          <p:nvSpPr>
            <p:cNvPr id="159" name="Google Shape;159;p16"/>
            <p:cNvSpPr/>
            <p:nvPr/>
          </p:nvSpPr>
          <p:spPr>
            <a:xfrm>
              <a:off x="4560100" y="2611200"/>
              <a:ext cx="1288200" cy="602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1500"/>
                <a:t>pod (1 TA)</a:t>
              </a:r>
              <a:endParaRPr b="1" sz="1500"/>
            </a:p>
          </p:txBody>
        </p:sp>
        <p:sp>
          <p:nvSpPr>
            <p:cNvPr id="160" name="Google Shape;160;p16"/>
            <p:cNvSpPr/>
            <p:nvPr/>
          </p:nvSpPr>
          <p:spPr>
            <a:xfrm>
              <a:off x="4640641" y="2797023"/>
              <a:ext cx="528600" cy="3540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1100"/>
                <a:t>group projects</a:t>
              </a:r>
              <a:endParaRPr b="1" sz="1100"/>
            </a:p>
          </p:txBody>
        </p:sp>
        <p:grpSp>
          <p:nvGrpSpPr>
            <p:cNvPr id="161" name="Google Shape;161;p16"/>
            <p:cNvGrpSpPr/>
            <p:nvPr/>
          </p:nvGrpSpPr>
          <p:grpSpPr>
            <a:xfrm>
              <a:off x="4725738" y="2948630"/>
              <a:ext cx="358362" cy="108045"/>
              <a:chOff x="1246900" y="2536216"/>
              <a:chExt cx="746276" cy="225000"/>
            </a:xfrm>
          </p:grpSpPr>
          <p:pic>
            <p:nvPicPr>
              <p:cNvPr id="162" name="Google Shape;162;p16"/>
              <p:cNvPicPr preferRelativeResize="0"/>
              <p:nvPr/>
            </p:nvPicPr>
            <p:blipFill rotWithShape="1">
              <a:blip r:embed="rId4">
                <a:alphaModFix/>
              </a:blip>
              <a:srcRect b="0" l="24454" r="25525" t="0"/>
              <a:stretch/>
            </p:blipFill>
            <p:spPr>
              <a:xfrm>
                <a:off x="1246900" y="2536216"/>
                <a:ext cx="186569" cy="225000"/>
              </a:xfrm>
              <a:prstGeom prst="rect">
                <a:avLst/>
              </a:prstGeom>
              <a:noFill/>
              <a:ln>
                <a:noFill/>
              </a:ln>
            </p:spPr>
          </p:pic>
          <p:pic>
            <p:nvPicPr>
              <p:cNvPr id="163" name="Google Shape;163;p16"/>
              <p:cNvPicPr preferRelativeResize="0"/>
              <p:nvPr/>
            </p:nvPicPr>
            <p:blipFill rotWithShape="1">
              <a:blip r:embed="rId4">
                <a:alphaModFix/>
              </a:blip>
              <a:srcRect b="0" l="24454" r="25525" t="0"/>
              <a:stretch/>
            </p:blipFill>
            <p:spPr>
              <a:xfrm>
                <a:off x="1433464" y="2536216"/>
                <a:ext cx="186569" cy="225000"/>
              </a:xfrm>
              <a:prstGeom prst="rect">
                <a:avLst/>
              </a:prstGeom>
              <a:noFill/>
              <a:ln>
                <a:noFill/>
              </a:ln>
            </p:spPr>
          </p:pic>
          <p:pic>
            <p:nvPicPr>
              <p:cNvPr id="164" name="Google Shape;164;p16"/>
              <p:cNvPicPr preferRelativeResize="0"/>
              <p:nvPr/>
            </p:nvPicPr>
            <p:blipFill rotWithShape="1">
              <a:blip r:embed="rId4">
                <a:alphaModFix/>
              </a:blip>
              <a:srcRect b="0" l="24454" r="25525" t="0"/>
              <a:stretch/>
            </p:blipFill>
            <p:spPr>
              <a:xfrm>
                <a:off x="1620035" y="2536216"/>
                <a:ext cx="186569" cy="225000"/>
              </a:xfrm>
              <a:prstGeom prst="rect">
                <a:avLst/>
              </a:prstGeom>
              <a:noFill/>
              <a:ln>
                <a:noFill/>
              </a:ln>
            </p:spPr>
          </p:pic>
          <p:pic>
            <p:nvPicPr>
              <p:cNvPr id="165" name="Google Shape;165;p16"/>
              <p:cNvPicPr preferRelativeResize="0"/>
              <p:nvPr/>
            </p:nvPicPr>
            <p:blipFill rotWithShape="1">
              <a:blip r:embed="rId4">
                <a:alphaModFix/>
              </a:blip>
              <a:srcRect b="0" l="24454" r="25525" t="0"/>
              <a:stretch/>
            </p:blipFill>
            <p:spPr>
              <a:xfrm>
                <a:off x="1806606" y="2536216"/>
                <a:ext cx="186569" cy="225000"/>
              </a:xfrm>
              <a:prstGeom prst="rect">
                <a:avLst/>
              </a:prstGeom>
              <a:noFill/>
              <a:ln>
                <a:noFill/>
              </a:ln>
            </p:spPr>
          </p:pic>
        </p:grpSp>
        <p:sp>
          <p:nvSpPr>
            <p:cNvPr id="166" name="Google Shape;166;p16"/>
            <p:cNvSpPr/>
            <p:nvPr/>
          </p:nvSpPr>
          <p:spPr>
            <a:xfrm>
              <a:off x="5232767" y="2797023"/>
              <a:ext cx="528600" cy="3540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1100"/>
                <a:t>group projects</a:t>
              </a:r>
              <a:endParaRPr b="1" sz="1100"/>
            </a:p>
          </p:txBody>
        </p:sp>
        <p:grpSp>
          <p:nvGrpSpPr>
            <p:cNvPr id="167" name="Google Shape;167;p16"/>
            <p:cNvGrpSpPr/>
            <p:nvPr/>
          </p:nvGrpSpPr>
          <p:grpSpPr>
            <a:xfrm>
              <a:off x="5317864" y="2948630"/>
              <a:ext cx="358362" cy="108045"/>
              <a:chOff x="1246900" y="2536216"/>
              <a:chExt cx="746276" cy="225000"/>
            </a:xfrm>
          </p:grpSpPr>
          <p:pic>
            <p:nvPicPr>
              <p:cNvPr id="168" name="Google Shape;168;p16"/>
              <p:cNvPicPr preferRelativeResize="0"/>
              <p:nvPr/>
            </p:nvPicPr>
            <p:blipFill rotWithShape="1">
              <a:blip r:embed="rId4">
                <a:alphaModFix/>
              </a:blip>
              <a:srcRect b="0" l="24454" r="25525" t="0"/>
              <a:stretch/>
            </p:blipFill>
            <p:spPr>
              <a:xfrm>
                <a:off x="1246900" y="2536216"/>
                <a:ext cx="186569" cy="225000"/>
              </a:xfrm>
              <a:prstGeom prst="rect">
                <a:avLst/>
              </a:prstGeom>
              <a:noFill/>
              <a:ln>
                <a:noFill/>
              </a:ln>
            </p:spPr>
          </p:pic>
          <p:pic>
            <p:nvPicPr>
              <p:cNvPr id="169" name="Google Shape;169;p16"/>
              <p:cNvPicPr preferRelativeResize="0"/>
              <p:nvPr/>
            </p:nvPicPr>
            <p:blipFill rotWithShape="1">
              <a:blip r:embed="rId4">
                <a:alphaModFix/>
              </a:blip>
              <a:srcRect b="0" l="24454" r="25525" t="0"/>
              <a:stretch/>
            </p:blipFill>
            <p:spPr>
              <a:xfrm>
                <a:off x="1433464" y="2536216"/>
                <a:ext cx="186569" cy="225000"/>
              </a:xfrm>
              <a:prstGeom prst="rect">
                <a:avLst/>
              </a:prstGeom>
              <a:noFill/>
              <a:ln>
                <a:noFill/>
              </a:ln>
            </p:spPr>
          </p:pic>
          <p:pic>
            <p:nvPicPr>
              <p:cNvPr id="170" name="Google Shape;170;p16"/>
              <p:cNvPicPr preferRelativeResize="0"/>
              <p:nvPr/>
            </p:nvPicPr>
            <p:blipFill rotWithShape="1">
              <a:blip r:embed="rId4">
                <a:alphaModFix/>
              </a:blip>
              <a:srcRect b="0" l="24454" r="25525" t="0"/>
              <a:stretch/>
            </p:blipFill>
            <p:spPr>
              <a:xfrm>
                <a:off x="1620035" y="2536216"/>
                <a:ext cx="186569" cy="225000"/>
              </a:xfrm>
              <a:prstGeom prst="rect">
                <a:avLst/>
              </a:prstGeom>
              <a:noFill/>
              <a:ln>
                <a:noFill/>
              </a:ln>
            </p:spPr>
          </p:pic>
          <p:pic>
            <p:nvPicPr>
              <p:cNvPr id="171" name="Google Shape;171;p16"/>
              <p:cNvPicPr preferRelativeResize="0"/>
              <p:nvPr/>
            </p:nvPicPr>
            <p:blipFill rotWithShape="1">
              <a:blip r:embed="rId4">
                <a:alphaModFix/>
              </a:blip>
              <a:srcRect b="0" l="24454" r="25525" t="0"/>
              <a:stretch/>
            </p:blipFill>
            <p:spPr>
              <a:xfrm>
                <a:off x="1806606" y="2536216"/>
                <a:ext cx="186569" cy="225000"/>
              </a:xfrm>
              <a:prstGeom prst="rect">
                <a:avLst/>
              </a:prstGeom>
              <a:noFill/>
              <a:ln>
                <a:noFill/>
              </a:ln>
            </p:spPr>
          </p:pic>
        </p:grpSp>
      </p:grpSp>
      <p:sp>
        <p:nvSpPr>
          <p:cNvPr id="172" name="Google Shape;172;p1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7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Pre-course Python Workshop</a:t>
            </a:r>
            <a:endParaRPr/>
          </a:p>
          <a:p>
            <a:pPr indent="0" lvl="0" marL="0" rtl="0" algn="l">
              <a:spcBef>
                <a:spcPts val="0"/>
              </a:spcBef>
              <a:spcAft>
                <a:spcPts val="0"/>
              </a:spcAft>
              <a:buNone/>
            </a:pPr>
            <a:r>
              <a:t/>
            </a:r>
            <a:endParaRPr/>
          </a:p>
        </p:txBody>
      </p:sp>
      <p:sp>
        <p:nvSpPr>
          <p:cNvPr id="809" name="Google Shape;809;p7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are your responsibilities?</a:t>
            </a:r>
            <a:endParaRPr sz="2100"/>
          </a:p>
          <a:p>
            <a:pPr indent="-336550" lvl="1" marL="914400" rtl="0" algn="l">
              <a:spcBef>
                <a:spcPts val="0"/>
              </a:spcBef>
              <a:spcAft>
                <a:spcPts val="0"/>
              </a:spcAft>
              <a:buSzPts val="1700"/>
              <a:buChar char="○"/>
            </a:pPr>
            <a:r>
              <a:rPr lang="en" sz="1700"/>
              <a:t>Review the material ahead of time.</a:t>
            </a:r>
            <a:endParaRPr sz="1700"/>
          </a:p>
          <a:p>
            <a:pPr indent="-336550" lvl="1" marL="914400" rtl="0" algn="l">
              <a:spcBef>
                <a:spcPts val="0"/>
              </a:spcBef>
              <a:spcAft>
                <a:spcPts val="0"/>
              </a:spcAft>
              <a:buSzPts val="1700"/>
              <a:buChar char="○"/>
            </a:pPr>
            <a:r>
              <a:rPr lang="en" sz="1700"/>
              <a:t>Your superpod will be responsible for guiding your students </a:t>
            </a:r>
            <a:endParaRPr sz="1700"/>
          </a:p>
          <a:p>
            <a:pPr indent="-336550" lvl="2" marL="1371600" rtl="0" algn="l">
              <a:spcBef>
                <a:spcPts val="0"/>
              </a:spcBef>
              <a:spcAft>
                <a:spcPts val="0"/>
              </a:spcAft>
              <a:buSzPts val="1700"/>
              <a:buChar char="■"/>
            </a:pPr>
            <a:r>
              <a:rPr lang="en" sz="1700"/>
              <a:t>There may be exceptions to this because we allowed students to select the time slot they wished to attend.</a:t>
            </a:r>
            <a:endParaRPr sz="1700"/>
          </a:p>
          <a:p>
            <a:pPr indent="-336550" lvl="1" marL="914400" rtl="0" algn="l">
              <a:spcBef>
                <a:spcPts val="0"/>
              </a:spcBef>
              <a:spcAft>
                <a:spcPts val="0"/>
              </a:spcAft>
              <a:buSzPts val="1700"/>
              <a:buChar char="○"/>
            </a:pPr>
            <a:r>
              <a:rPr lang="en" sz="1700"/>
              <a:t>Have your python workshop students fill out the feedback form before they leave each day.</a:t>
            </a:r>
            <a:endParaRPr sz="1700"/>
          </a:p>
        </p:txBody>
      </p:sp>
      <p:sp>
        <p:nvSpPr>
          <p:cNvPr id="810" name="Google Shape;810;p7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80"/>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Q&amp;A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readings (recommended!)</a:t>
            </a:r>
            <a:endParaRPr/>
          </a:p>
        </p:txBody>
      </p:sp>
      <p:sp>
        <p:nvSpPr>
          <p:cNvPr id="821" name="Google Shape;821;p8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i="1" lang="en"/>
              <a:t>Code in place</a:t>
            </a:r>
            <a:r>
              <a:rPr lang="en"/>
              <a:t> </a:t>
            </a:r>
            <a:r>
              <a:rPr lang="en" u="sng">
                <a:solidFill>
                  <a:schemeClr val="hlink"/>
                </a:solidFill>
                <a:hlinkClick r:id="rId3"/>
              </a:rPr>
              <a:t>“outstanding teachers” guide</a:t>
            </a:r>
            <a:endParaRPr/>
          </a:p>
          <a:p>
            <a:pPr indent="-355600" lvl="0" marL="457200" rtl="0" algn="l">
              <a:spcBef>
                <a:spcPts val="0"/>
              </a:spcBef>
              <a:spcAft>
                <a:spcPts val="0"/>
              </a:spcAft>
              <a:buSzPts val="2000"/>
              <a:buChar char="●"/>
            </a:pPr>
            <a:r>
              <a:rPr i="1" lang="en"/>
              <a:t>Carpentries </a:t>
            </a:r>
            <a:r>
              <a:rPr lang="en" u="sng">
                <a:solidFill>
                  <a:schemeClr val="hlink"/>
                </a:solidFill>
                <a:hlinkClick r:id="rId4"/>
              </a:rPr>
              <a:t>instructor training</a:t>
            </a:r>
            <a:endParaRPr/>
          </a:p>
          <a:p>
            <a:pPr indent="-355600" lvl="0" marL="457200" rtl="0" algn="l">
              <a:spcBef>
                <a:spcPts val="0"/>
              </a:spcBef>
              <a:spcAft>
                <a:spcPts val="0"/>
              </a:spcAft>
              <a:buSzPts val="2000"/>
              <a:buChar char="●"/>
            </a:pPr>
            <a:r>
              <a:rPr lang="en"/>
              <a:t>De Grave, Dolmans, Van Der Vleuten (2002). “</a:t>
            </a:r>
            <a:r>
              <a:rPr lang="en" u="sng">
                <a:solidFill>
                  <a:schemeClr val="hlink"/>
                </a:solidFill>
                <a:hlinkClick r:id="rId5"/>
              </a:rPr>
              <a:t>Profiles of effective tutors in problem‐based learning: scaffolding student learning</a:t>
            </a:r>
            <a:r>
              <a:rPr lang="en"/>
              <a:t>”</a:t>
            </a:r>
            <a:endParaRPr/>
          </a:p>
          <a:p>
            <a:pPr indent="0" lvl="0" marL="0" rtl="0" algn="l">
              <a:spcBef>
                <a:spcPts val="1600"/>
              </a:spcBef>
              <a:spcAft>
                <a:spcPts val="1600"/>
              </a:spcAft>
              <a:buNone/>
            </a:pPr>
            <a:r>
              <a:t/>
            </a:r>
            <a:endParaRPr/>
          </a:p>
        </p:txBody>
      </p:sp>
      <p:sp>
        <p:nvSpPr>
          <p:cNvPr id="822" name="Google Shape;822;p8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82"/>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End of Day 1</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83"/>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Tech Stack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8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a:t>
            </a:r>
            <a:endParaRPr/>
          </a:p>
        </p:txBody>
      </p:sp>
      <p:sp>
        <p:nvSpPr>
          <p:cNvPr id="838" name="Google Shape;838;p84"/>
          <p:cNvSpPr txBox="1"/>
          <p:nvPr>
            <p:ph idx="2" type="body"/>
          </p:nvPr>
        </p:nvSpPr>
        <p:spPr>
          <a:xfrm>
            <a:off x="4939500" y="1205825"/>
            <a:ext cx="3837000" cy="2908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39" name="Google Shape;839;p8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8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&amp; tutorials training</a:t>
            </a:r>
            <a:endParaRPr/>
          </a:p>
        </p:txBody>
      </p:sp>
      <p:pic>
        <p:nvPicPr>
          <p:cNvPr id="841" name="Google Shape;841;p84"/>
          <p:cNvPicPr preferRelativeResize="0"/>
          <p:nvPr/>
        </p:nvPicPr>
        <p:blipFill>
          <a:blip r:embed="rId3">
            <a:alphaModFix/>
          </a:blip>
          <a:stretch>
            <a:fillRect/>
          </a:stretch>
        </p:blipFill>
        <p:spPr>
          <a:xfrm>
            <a:off x="4572000" y="1205825"/>
            <a:ext cx="4572001" cy="2995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847" name="Google Shape;847;p8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course content will be in</a:t>
            </a:r>
            <a:endParaRPr/>
          </a:p>
          <a:p>
            <a:pPr indent="0" lvl="0" marL="0" rtl="0" algn="l">
              <a:spcBef>
                <a:spcPts val="1600"/>
              </a:spcBef>
              <a:spcAft>
                <a:spcPts val="0"/>
              </a:spcAft>
              <a:buNone/>
            </a:pPr>
            <a:r>
              <a:rPr lang="en" u="sng">
                <a:solidFill>
                  <a:schemeClr val="hlink"/>
                </a:solidFill>
                <a:hlinkClick r:id="rId3"/>
              </a:rPr>
              <a:t>https://github.com/NeuromatchAcademy/course-content</a:t>
            </a:r>
            <a:endParaRPr/>
          </a:p>
          <a:p>
            <a:pPr indent="0" lvl="0" marL="0" rtl="0" algn="l">
              <a:spcBef>
                <a:spcPts val="1600"/>
              </a:spcBef>
              <a:spcAft>
                <a:spcPts val="1600"/>
              </a:spcAft>
              <a:buNone/>
            </a:pPr>
            <a:r>
              <a:rPr lang="en"/>
              <a:t>We have a subdirectory (tutorials) with a README.md linking to YouTube videos and colabs, with badges (that allow you to open them in colab). </a:t>
            </a:r>
            <a:endParaRPr/>
          </a:p>
        </p:txBody>
      </p:sp>
      <p:sp>
        <p:nvSpPr>
          <p:cNvPr id="848" name="Google Shape;848;p8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8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854" name="Google Shape;854;p8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Student version</a:t>
            </a:r>
            <a:endParaRPr/>
          </a:p>
        </p:txBody>
      </p:sp>
      <p:pic>
        <p:nvPicPr>
          <p:cNvPr id="855" name="Google Shape;855;p86"/>
          <p:cNvPicPr preferRelativeResize="0"/>
          <p:nvPr/>
        </p:nvPicPr>
        <p:blipFill>
          <a:blip r:embed="rId3">
            <a:alphaModFix/>
          </a:blip>
          <a:stretch>
            <a:fillRect/>
          </a:stretch>
        </p:blipFill>
        <p:spPr>
          <a:xfrm>
            <a:off x="4572000" y="1273475"/>
            <a:ext cx="4310025" cy="2721100"/>
          </a:xfrm>
          <a:prstGeom prst="rect">
            <a:avLst/>
          </a:prstGeom>
          <a:noFill/>
          <a:ln>
            <a:noFill/>
          </a:ln>
        </p:spPr>
      </p:pic>
      <p:sp>
        <p:nvSpPr>
          <p:cNvPr id="856" name="Google Shape;856;p8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8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862" name="Google Shape;862;p8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Instructor version with </a:t>
            </a:r>
            <a:endParaRPr/>
          </a:p>
          <a:p>
            <a:pPr indent="0" lvl="0" marL="0" rtl="0" algn="l">
              <a:spcBef>
                <a:spcPts val="1600"/>
              </a:spcBef>
              <a:spcAft>
                <a:spcPts val="1600"/>
              </a:spcAft>
              <a:buNone/>
            </a:pPr>
            <a:r>
              <a:rPr lang="en"/>
              <a:t>solutions inside of day folder</a:t>
            </a:r>
            <a:endParaRPr/>
          </a:p>
        </p:txBody>
      </p:sp>
      <p:sp>
        <p:nvSpPr>
          <p:cNvPr id="863" name="Google Shape;863;p8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4" name="Google Shape;864;p87"/>
          <p:cNvPicPr preferRelativeResize="0"/>
          <p:nvPr/>
        </p:nvPicPr>
        <p:blipFill>
          <a:blip r:embed="rId3">
            <a:alphaModFix/>
          </a:blip>
          <a:stretch>
            <a:fillRect/>
          </a:stretch>
        </p:blipFill>
        <p:spPr>
          <a:xfrm>
            <a:off x="4572000" y="1353551"/>
            <a:ext cx="4209951" cy="2667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8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Neurostars</a:t>
            </a:r>
            <a:r>
              <a:rPr lang="en"/>
              <a:t> - a forum</a:t>
            </a:r>
            <a:endParaRPr/>
          </a:p>
        </p:txBody>
      </p:sp>
      <p:sp>
        <p:nvSpPr>
          <p:cNvPr id="870" name="Google Shape;870;p8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Neurostars is a neuroscience forum</a:t>
            </a:r>
            <a:endParaRPr sz="1800"/>
          </a:p>
          <a:p>
            <a:pPr indent="-342900" lvl="0" marL="457200" rtl="0" algn="l">
              <a:spcBef>
                <a:spcPts val="0"/>
              </a:spcBef>
              <a:spcAft>
                <a:spcPts val="0"/>
              </a:spcAft>
              <a:buSzPts val="1800"/>
              <a:buChar char="●"/>
            </a:pPr>
            <a:r>
              <a:rPr lang="en" sz="1800" u="sng">
                <a:solidFill>
                  <a:schemeClr val="hlink"/>
                </a:solidFill>
                <a:hlinkClick r:id="rId3"/>
              </a:rPr>
              <a:t>We are the Neuromatch academy category</a:t>
            </a:r>
            <a:endParaRPr sz="1800"/>
          </a:p>
          <a:p>
            <a:pPr indent="-342900" lvl="0" marL="457200" rtl="0" algn="l">
              <a:spcBef>
                <a:spcPts val="0"/>
              </a:spcBef>
              <a:spcAft>
                <a:spcPts val="0"/>
              </a:spcAft>
              <a:buSzPts val="1800"/>
              <a:buChar char="●"/>
            </a:pPr>
            <a:r>
              <a:rPr lang="en" sz="1800"/>
              <a:t>Use discourse to talk to your students and direct them to ask and answer questions</a:t>
            </a:r>
            <a:endParaRPr sz="1800"/>
          </a:p>
          <a:p>
            <a:pPr indent="-342900" lvl="0" marL="457200" rtl="0" algn="l">
              <a:spcBef>
                <a:spcPts val="0"/>
              </a:spcBef>
              <a:spcAft>
                <a:spcPts val="0"/>
              </a:spcAft>
              <a:buSzPts val="1800"/>
              <a:buChar char="●"/>
            </a:pPr>
            <a:r>
              <a:rPr lang="en" sz="1800"/>
              <a:t>You will have your own private subcategory for your pod. You should have received your pod name in your email. </a:t>
            </a:r>
            <a:endParaRPr sz="1800"/>
          </a:p>
          <a:p>
            <a:pPr indent="-342900" lvl="0" marL="457200" rtl="0" algn="l">
              <a:spcBef>
                <a:spcPts val="0"/>
              </a:spcBef>
              <a:spcAft>
                <a:spcPts val="0"/>
              </a:spcAft>
              <a:buSzPts val="1800"/>
              <a:buChar char="●"/>
            </a:pPr>
            <a:r>
              <a:rPr lang="en" sz="1800"/>
              <a:t>Your private category is a safe place to leave a zoom link</a:t>
            </a:r>
            <a:endParaRPr sz="1800"/>
          </a:p>
        </p:txBody>
      </p:sp>
      <p:pic>
        <p:nvPicPr>
          <p:cNvPr id="871" name="Google Shape;871;p88"/>
          <p:cNvPicPr preferRelativeResize="0"/>
          <p:nvPr/>
        </p:nvPicPr>
        <p:blipFill rotWithShape="1">
          <a:blip r:embed="rId4">
            <a:alphaModFix/>
          </a:blip>
          <a:srcRect b="0" l="0" r="19387" t="0"/>
          <a:stretch/>
        </p:blipFill>
        <p:spPr>
          <a:xfrm>
            <a:off x="5281251" y="1314700"/>
            <a:ext cx="3577800" cy="572700"/>
          </a:xfrm>
          <a:prstGeom prst="rect">
            <a:avLst/>
          </a:prstGeom>
          <a:noFill/>
          <a:ln>
            <a:noFill/>
          </a:ln>
        </p:spPr>
      </p:pic>
      <p:sp>
        <p:nvSpPr>
          <p:cNvPr id="872" name="Google Shape;872;p8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overall structure</a:t>
            </a:r>
            <a:endParaRPr/>
          </a:p>
        </p:txBody>
      </p:sp>
      <p:sp>
        <p:nvSpPr>
          <p:cNvPr id="178" name="Google Shape;178;p1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17"/>
          <p:cNvSpPr/>
          <p:nvPr/>
        </p:nvSpPr>
        <p:spPr>
          <a:xfrm>
            <a:off x="893650" y="1342350"/>
            <a:ext cx="6253200" cy="2157600"/>
          </a:xfrm>
          <a:prstGeom prst="flowChartAlternateProcess">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megapod (6-8 TAs) (one TA is lead TA)</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17"/>
          <p:cNvSpPr/>
          <p:nvPr/>
        </p:nvSpPr>
        <p:spPr>
          <a:xfrm>
            <a:off x="1059600" y="1750125"/>
            <a:ext cx="2840700" cy="1667700"/>
          </a:xfrm>
          <a:prstGeom prst="roundRect">
            <a:avLst>
              <a:gd fmla="val 16667" name="adj"/>
            </a:avLst>
          </a:prstGeom>
          <a:solidFill>
            <a:srgbClr val="F3F3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superpod (3-4 TAs)</a:t>
            </a:r>
            <a:endParaRPr b="1" sz="11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81" name="Google Shape;181;p17"/>
          <p:cNvGrpSpPr/>
          <p:nvPr/>
        </p:nvGrpSpPr>
        <p:grpSpPr>
          <a:xfrm>
            <a:off x="1153200" y="2695175"/>
            <a:ext cx="1288200" cy="602700"/>
            <a:chOff x="4560100" y="2611200"/>
            <a:chExt cx="1288200" cy="602700"/>
          </a:xfrm>
        </p:grpSpPr>
        <p:sp>
          <p:nvSpPr>
            <p:cNvPr id="182" name="Google Shape;182;p17"/>
            <p:cNvSpPr/>
            <p:nvPr/>
          </p:nvSpPr>
          <p:spPr>
            <a:xfrm>
              <a:off x="4560100" y="2611200"/>
              <a:ext cx="1288200" cy="602700"/>
            </a:xfrm>
            <a:prstGeom prst="roundRect">
              <a:avLst>
                <a:gd fmla="val 16667" name="adj"/>
              </a:avLst>
            </a:prstGeom>
            <a:no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183" name="Google Shape;183;p17"/>
            <p:cNvSpPr/>
            <p:nvPr/>
          </p:nvSpPr>
          <p:spPr>
            <a:xfrm>
              <a:off x="4640641" y="2797023"/>
              <a:ext cx="528600" cy="354000"/>
            </a:xfrm>
            <a:prstGeom prst="roundRect">
              <a:avLst>
                <a:gd fmla="val 16667" name="adj"/>
              </a:avLst>
            </a:prstGeom>
            <a:solidFill>
              <a:srgbClr val="FFFFFF"/>
            </a:solid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184" name="Google Shape;184;p17"/>
            <p:cNvGrpSpPr/>
            <p:nvPr/>
          </p:nvGrpSpPr>
          <p:grpSpPr>
            <a:xfrm>
              <a:off x="4725738" y="3001156"/>
              <a:ext cx="358362" cy="108045"/>
              <a:chOff x="1246900" y="2645600"/>
              <a:chExt cx="746276" cy="225000"/>
            </a:xfrm>
          </p:grpSpPr>
          <p:pic>
            <p:nvPicPr>
              <p:cNvPr id="185" name="Google Shape;185;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186" name="Google Shape;186;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187" name="Google Shape;187;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188" name="Google Shape;188;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189" name="Google Shape;189;p17"/>
            <p:cNvSpPr/>
            <p:nvPr/>
          </p:nvSpPr>
          <p:spPr>
            <a:xfrm>
              <a:off x="5232767" y="2797023"/>
              <a:ext cx="528600" cy="354000"/>
            </a:xfrm>
            <a:prstGeom prst="roundRect">
              <a:avLst>
                <a:gd fmla="val 16667" name="adj"/>
              </a:avLst>
            </a:prstGeom>
            <a:solidFill>
              <a:srgbClr val="FFFFFF"/>
            </a:solid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190" name="Google Shape;190;p17"/>
            <p:cNvGrpSpPr/>
            <p:nvPr/>
          </p:nvGrpSpPr>
          <p:grpSpPr>
            <a:xfrm>
              <a:off x="5317864" y="3001156"/>
              <a:ext cx="358362" cy="108045"/>
              <a:chOff x="1246900" y="2645600"/>
              <a:chExt cx="746276" cy="225000"/>
            </a:xfrm>
          </p:grpSpPr>
          <p:pic>
            <p:nvPicPr>
              <p:cNvPr id="191" name="Google Shape;191;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192" name="Google Shape;192;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193" name="Google Shape;193;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194" name="Google Shape;194;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195" name="Google Shape;195;p17"/>
          <p:cNvGrpSpPr/>
          <p:nvPr/>
        </p:nvGrpSpPr>
        <p:grpSpPr>
          <a:xfrm>
            <a:off x="1165100" y="2021275"/>
            <a:ext cx="1288200" cy="602700"/>
            <a:chOff x="4560100" y="2611200"/>
            <a:chExt cx="1288200" cy="602700"/>
          </a:xfrm>
        </p:grpSpPr>
        <p:sp>
          <p:nvSpPr>
            <p:cNvPr id="196" name="Google Shape;196;p17"/>
            <p:cNvSpPr/>
            <p:nvPr/>
          </p:nvSpPr>
          <p:spPr>
            <a:xfrm>
              <a:off x="4560100" y="2611200"/>
              <a:ext cx="1288200" cy="6027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197" name="Google Shape;197;p17"/>
            <p:cNvSpPr/>
            <p:nvPr/>
          </p:nvSpPr>
          <p:spPr>
            <a:xfrm>
              <a:off x="4640641" y="2797023"/>
              <a:ext cx="528600" cy="354000"/>
            </a:xfrm>
            <a:prstGeom prst="roundRect">
              <a:avLst>
                <a:gd fmla="val 16667" name="adj"/>
              </a:avLst>
            </a:prstGeom>
            <a:solidFill>
              <a:srgbClr val="FFFFFF"/>
            </a:solid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198" name="Google Shape;198;p17"/>
            <p:cNvGrpSpPr/>
            <p:nvPr/>
          </p:nvGrpSpPr>
          <p:grpSpPr>
            <a:xfrm>
              <a:off x="4725738" y="3001156"/>
              <a:ext cx="358362" cy="108045"/>
              <a:chOff x="1246900" y="2645600"/>
              <a:chExt cx="746276" cy="225000"/>
            </a:xfrm>
          </p:grpSpPr>
          <p:pic>
            <p:nvPicPr>
              <p:cNvPr id="199" name="Google Shape;199;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00" name="Google Shape;200;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01" name="Google Shape;201;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02" name="Google Shape;202;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03" name="Google Shape;203;p17"/>
            <p:cNvSpPr/>
            <p:nvPr/>
          </p:nvSpPr>
          <p:spPr>
            <a:xfrm>
              <a:off x="5232767" y="2797023"/>
              <a:ext cx="528600" cy="354000"/>
            </a:xfrm>
            <a:prstGeom prst="roundRect">
              <a:avLst>
                <a:gd fmla="val 16667" name="adj"/>
              </a:avLst>
            </a:prstGeom>
            <a:solidFill>
              <a:srgbClr val="FFFFFF"/>
            </a:solid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04" name="Google Shape;204;p17"/>
            <p:cNvGrpSpPr/>
            <p:nvPr/>
          </p:nvGrpSpPr>
          <p:grpSpPr>
            <a:xfrm>
              <a:off x="5317864" y="3001156"/>
              <a:ext cx="358362" cy="108045"/>
              <a:chOff x="1246900" y="2645600"/>
              <a:chExt cx="746276" cy="225000"/>
            </a:xfrm>
          </p:grpSpPr>
          <p:pic>
            <p:nvPicPr>
              <p:cNvPr id="205" name="Google Shape;205;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06" name="Google Shape;206;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07" name="Google Shape;207;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08" name="Google Shape;208;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209" name="Google Shape;209;p17"/>
          <p:cNvGrpSpPr/>
          <p:nvPr/>
        </p:nvGrpSpPr>
        <p:grpSpPr>
          <a:xfrm>
            <a:off x="2498600" y="2021275"/>
            <a:ext cx="1288200" cy="602700"/>
            <a:chOff x="4560100" y="2611200"/>
            <a:chExt cx="1288200" cy="602700"/>
          </a:xfrm>
        </p:grpSpPr>
        <p:sp>
          <p:nvSpPr>
            <p:cNvPr id="210" name="Google Shape;210;p17"/>
            <p:cNvSpPr/>
            <p:nvPr/>
          </p:nvSpPr>
          <p:spPr>
            <a:xfrm>
              <a:off x="4560100" y="2611200"/>
              <a:ext cx="1288200" cy="6027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11" name="Google Shape;211;p17"/>
            <p:cNvSpPr/>
            <p:nvPr/>
          </p:nvSpPr>
          <p:spPr>
            <a:xfrm>
              <a:off x="4640641" y="2797023"/>
              <a:ext cx="528600" cy="354000"/>
            </a:xfrm>
            <a:prstGeom prst="roundRect">
              <a:avLst>
                <a:gd fmla="val 16667" name="adj"/>
              </a:avLst>
            </a:prstGeom>
            <a:solidFill>
              <a:srgbClr val="FFFFFF"/>
            </a:solid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12" name="Google Shape;212;p17"/>
            <p:cNvGrpSpPr/>
            <p:nvPr/>
          </p:nvGrpSpPr>
          <p:grpSpPr>
            <a:xfrm>
              <a:off x="4725738" y="3001156"/>
              <a:ext cx="358362" cy="108045"/>
              <a:chOff x="1246900" y="2645600"/>
              <a:chExt cx="746276" cy="225000"/>
            </a:xfrm>
          </p:grpSpPr>
          <p:pic>
            <p:nvPicPr>
              <p:cNvPr id="213" name="Google Shape;213;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14" name="Google Shape;214;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15" name="Google Shape;215;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16" name="Google Shape;216;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17" name="Google Shape;217;p17"/>
            <p:cNvSpPr/>
            <p:nvPr/>
          </p:nvSpPr>
          <p:spPr>
            <a:xfrm>
              <a:off x="5232767" y="2797023"/>
              <a:ext cx="528600" cy="354000"/>
            </a:xfrm>
            <a:prstGeom prst="roundRect">
              <a:avLst>
                <a:gd fmla="val 16667" name="adj"/>
              </a:avLst>
            </a:prstGeom>
            <a:solidFill>
              <a:srgbClr val="FFFFFF"/>
            </a:solid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18" name="Google Shape;218;p17"/>
            <p:cNvGrpSpPr/>
            <p:nvPr/>
          </p:nvGrpSpPr>
          <p:grpSpPr>
            <a:xfrm>
              <a:off x="5317864" y="3001156"/>
              <a:ext cx="358362" cy="108045"/>
              <a:chOff x="1246900" y="2645600"/>
              <a:chExt cx="746276" cy="225000"/>
            </a:xfrm>
          </p:grpSpPr>
          <p:pic>
            <p:nvPicPr>
              <p:cNvPr id="219" name="Google Shape;219;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20" name="Google Shape;220;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21" name="Google Shape;221;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22" name="Google Shape;222;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223" name="Google Shape;223;p17"/>
          <p:cNvGrpSpPr/>
          <p:nvPr/>
        </p:nvGrpSpPr>
        <p:grpSpPr>
          <a:xfrm>
            <a:off x="2498600" y="2695175"/>
            <a:ext cx="1288200" cy="602700"/>
            <a:chOff x="4560100" y="2611200"/>
            <a:chExt cx="1288200" cy="602700"/>
          </a:xfrm>
        </p:grpSpPr>
        <p:sp>
          <p:nvSpPr>
            <p:cNvPr id="224" name="Google Shape;224;p17"/>
            <p:cNvSpPr/>
            <p:nvPr/>
          </p:nvSpPr>
          <p:spPr>
            <a:xfrm>
              <a:off x="4560100" y="2611200"/>
              <a:ext cx="1288200" cy="6027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25" name="Google Shape;225;p17"/>
            <p:cNvSpPr/>
            <p:nvPr/>
          </p:nvSpPr>
          <p:spPr>
            <a:xfrm>
              <a:off x="4640641" y="2797023"/>
              <a:ext cx="528600" cy="354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26" name="Google Shape;226;p17"/>
            <p:cNvGrpSpPr/>
            <p:nvPr/>
          </p:nvGrpSpPr>
          <p:grpSpPr>
            <a:xfrm>
              <a:off x="4725738" y="3001156"/>
              <a:ext cx="358362" cy="108045"/>
              <a:chOff x="1246900" y="2645600"/>
              <a:chExt cx="746276" cy="225000"/>
            </a:xfrm>
          </p:grpSpPr>
          <p:pic>
            <p:nvPicPr>
              <p:cNvPr id="227" name="Google Shape;227;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28" name="Google Shape;228;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29" name="Google Shape;229;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30" name="Google Shape;230;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31" name="Google Shape;231;p17"/>
            <p:cNvSpPr/>
            <p:nvPr/>
          </p:nvSpPr>
          <p:spPr>
            <a:xfrm>
              <a:off x="5232767" y="2797023"/>
              <a:ext cx="528600" cy="354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32" name="Google Shape;232;p17"/>
            <p:cNvGrpSpPr/>
            <p:nvPr/>
          </p:nvGrpSpPr>
          <p:grpSpPr>
            <a:xfrm>
              <a:off x="5317864" y="3001156"/>
              <a:ext cx="358362" cy="108045"/>
              <a:chOff x="1246900" y="2645600"/>
              <a:chExt cx="746276" cy="225000"/>
            </a:xfrm>
          </p:grpSpPr>
          <p:pic>
            <p:nvPicPr>
              <p:cNvPr id="233" name="Google Shape;233;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34" name="Google Shape;234;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35" name="Google Shape;235;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36" name="Google Shape;236;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sp>
        <p:nvSpPr>
          <p:cNvPr id="237" name="Google Shape;237;p17"/>
          <p:cNvSpPr/>
          <p:nvPr/>
        </p:nvSpPr>
        <p:spPr>
          <a:xfrm>
            <a:off x="4083800" y="1750125"/>
            <a:ext cx="2840700" cy="1667700"/>
          </a:xfrm>
          <a:prstGeom prst="roundRect">
            <a:avLst>
              <a:gd fmla="val 16667" name="adj"/>
            </a:avLst>
          </a:prstGeom>
          <a:solidFill>
            <a:srgbClr val="F3F3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superpod (3-4 TAs)</a:t>
            </a:r>
            <a:endParaRPr b="1" sz="11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38" name="Google Shape;238;p17"/>
          <p:cNvGrpSpPr/>
          <p:nvPr/>
        </p:nvGrpSpPr>
        <p:grpSpPr>
          <a:xfrm>
            <a:off x="4177400" y="2695175"/>
            <a:ext cx="1288200" cy="602700"/>
            <a:chOff x="4560100" y="2611200"/>
            <a:chExt cx="1288200" cy="602700"/>
          </a:xfrm>
        </p:grpSpPr>
        <p:sp>
          <p:nvSpPr>
            <p:cNvPr id="239" name="Google Shape;239;p17"/>
            <p:cNvSpPr/>
            <p:nvPr/>
          </p:nvSpPr>
          <p:spPr>
            <a:xfrm>
              <a:off x="4560100" y="2611200"/>
              <a:ext cx="1288200" cy="602700"/>
            </a:xfrm>
            <a:prstGeom prst="roundRect">
              <a:avLst>
                <a:gd fmla="val 16667" name="adj"/>
              </a:avLst>
            </a:prstGeom>
            <a:no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40" name="Google Shape;240;p17"/>
            <p:cNvSpPr/>
            <p:nvPr/>
          </p:nvSpPr>
          <p:spPr>
            <a:xfrm>
              <a:off x="4640641" y="2797023"/>
              <a:ext cx="528600" cy="354000"/>
            </a:xfrm>
            <a:prstGeom prst="roundRect">
              <a:avLst>
                <a:gd fmla="val 16667" name="adj"/>
              </a:avLst>
            </a:prstGeom>
            <a:solidFill>
              <a:srgbClr val="FFFFFF"/>
            </a:solid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41" name="Google Shape;241;p17"/>
            <p:cNvGrpSpPr/>
            <p:nvPr/>
          </p:nvGrpSpPr>
          <p:grpSpPr>
            <a:xfrm>
              <a:off x="4725738" y="3001156"/>
              <a:ext cx="358362" cy="108045"/>
              <a:chOff x="1246900" y="2645600"/>
              <a:chExt cx="746276" cy="225000"/>
            </a:xfrm>
          </p:grpSpPr>
          <p:pic>
            <p:nvPicPr>
              <p:cNvPr id="242" name="Google Shape;242;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43" name="Google Shape;243;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44" name="Google Shape;244;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45" name="Google Shape;245;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46" name="Google Shape;246;p17"/>
            <p:cNvSpPr/>
            <p:nvPr/>
          </p:nvSpPr>
          <p:spPr>
            <a:xfrm>
              <a:off x="5232767" y="2797023"/>
              <a:ext cx="528600" cy="354000"/>
            </a:xfrm>
            <a:prstGeom prst="roundRect">
              <a:avLst>
                <a:gd fmla="val 16667" name="adj"/>
              </a:avLst>
            </a:prstGeom>
            <a:solidFill>
              <a:srgbClr val="FFFFFF"/>
            </a:solidFill>
            <a:ln cap="flat" cmpd="sng" w="19050">
              <a:solidFill>
                <a:srgbClr val="4BA173"/>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47" name="Google Shape;247;p17"/>
            <p:cNvGrpSpPr/>
            <p:nvPr/>
          </p:nvGrpSpPr>
          <p:grpSpPr>
            <a:xfrm>
              <a:off x="5317864" y="3001156"/>
              <a:ext cx="358362" cy="108045"/>
              <a:chOff x="1246900" y="2645600"/>
              <a:chExt cx="746276" cy="225000"/>
            </a:xfrm>
          </p:grpSpPr>
          <p:pic>
            <p:nvPicPr>
              <p:cNvPr id="248" name="Google Shape;248;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49" name="Google Shape;249;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50" name="Google Shape;250;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51" name="Google Shape;251;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252" name="Google Shape;252;p17"/>
          <p:cNvGrpSpPr/>
          <p:nvPr/>
        </p:nvGrpSpPr>
        <p:grpSpPr>
          <a:xfrm>
            <a:off x="4189300" y="2021275"/>
            <a:ext cx="1288200" cy="602700"/>
            <a:chOff x="4560100" y="2611200"/>
            <a:chExt cx="1288200" cy="602700"/>
          </a:xfrm>
        </p:grpSpPr>
        <p:sp>
          <p:nvSpPr>
            <p:cNvPr id="253" name="Google Shape;253;p17"/>
            <p:cNvSpPr/>
            <p:nvPr/>
          </p:nvSpPr>
          <p:spPr>
            <a:xfrm>
              <a:off x="4560100" y="2611200"/>
              <a:ext cx="1288200" cy="6027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54" name="Google Shape;254;p17"/>
            <p:cNvSpPr/>
            <p:nvPr/>
          </p:nvSpPr>
          <p:spPr>
            <a:xfrm>
              <a:off x="4640641" y="2797023"/>
              <a:ext cx="528600" cy="354000"/>
            </a:xfrm>
            <a:prstGeom prst="roundRect">
              <a:avLst>
                <a:gd fmla="val 16667" name="adj"/>
              </a:avLst>
            </a:prstGeom>
            <a:solidFill>
              <a:srgbClr val="FFFFFF"/>
            </a:solid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55" name="Google Shape;255;p17"/>
            <p:cNvGrpSpPr/>
            <p:nvPr/>
          </p:nvGrpSpPr>
          <p:grpSpPr>
            <a:xfrm>
              <a:off x="4725738" y="3001156"/>
              <a:ext cx="358362" cy="108045"/>
              <a:chOff x="1246900" y="2645600"/>
              <a:chExt cx="746276" cy="225000"/>
            </a:xfrm>
          </p:grpSpPr>
          <p:pic>
            <p:nvPicPr>
              <p:cNvPr id="256" name="Google Shape;256;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57" name="Google Shape;257;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58" name="Google Shape;258;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59" name="Google Shape;259;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60" name="Google Shape;260;p17"/>
            <p:cNvSpPr/>
            <p:nvPr/>
          </p:nvSpPr>
          <p:spPr>
            <a:xfrm>
              <a:off x="5232767" y="2797023"/>
              <a:ext cx="528600" cy="354000"/>
            </a:xfrm>
            <a:prstGeom prst="roundRect">
              <a:avLst>
                <a:gd fmla="val 16667" name="adj"/>
              </a:avLst>
            </a:prstGeom>
            <a:solidFill>
              <a:srgbClr val="FFFFFF"/>
            </a:solidFill>
            <a:ln cap="flat" cmpd="sng" w="19050">
              <a:solidFill>
                <a:srgbClr val="4A86E8"/>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61" name="Google Shape;261;p17"/>
            <p:cNvGrpSpPr/>
            <p:nvPr/>
          </p:nvGrpSpPr>
          <p:grpSpPr>
            <a:xfrm>
              <a:off x="5317864" y="3001156"/>
              <a:ext cx="358362" cy="108045"/>
              <a:chOff x="1246900" y="2645600"/>
              <a:chExt cx="746276" cy="225000"/>
            </a:xfrm>
          </p:grpSpPr>
          <p:pic>
            <p:nvPicPr>
              <p:cNvPr id="262" name="Google Shape;262;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63" name="Google Shape;263;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64" name="Google Shape;264;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65" name="Google Shape;265;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266" name="Google Shape;266;p17"/>
          <p:cNvGrpSpPr/>
          <p:nvPr/>
        </p:nvGrpSpPr>
        <p:grpSpPr>
          <a:xfrm>
            <a:off x="5522800" y="2021275"/>
            <a:ext cx="1288200" cy="602700"/>
            <a:chOff x="4560100" y="2611200"/>
            <a:chExt cx="1288200" cy="602700"/>
          </a:xfrm>
        </p:grpSpPr>
        <p:sp>
          <p:nvSpPr>
            <p:cNvPr id="267" name="Google Shape;267;p17"/>
            <p:cNvSpPr/>
            <p:nvPr/>
          </p:nvSpPr>
          <p:spPr>
            <a:xfrm>
              <a:off x="4560100" y="2611200"/>
              <a:ext cx="1288200" cy="602700"/>
            </a:xfrm>
            <a:prstGeom prst="roundRect">
              <a:avLst>
                <a:gd fmla="val 16667" name="adj"/>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68" name="Google Shape;268;p17"/>
            <p:cNvSpPr/>
            <p:nvPr/>
          </p:nvSpPr>
          <p:spPr>
            <a:xfrm>
              <a:off x="4640641" y="2797023"/>
              <a:ext cx="528600" cy="354000"/>
            </a:xfrm>
            <a:prstGeom prst="roundRect">
              <a:avLst>
                <a:gd fmla="val 16667" name="adj"/>
              </a:avLst>
            </a:prstGeom>
            <a:solidFill>
              <a:srgbClr val="FFFFFF"/>
            </a:solid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69" name="Google Shape;269;p17"/>
            <p:cNvGrpSpPr/>
            <p:nvPr/>
          </p:nvGrpSpPr>
          <p:grpSpPr>
            <a:xfrm>
              <a:off x="4725738" y="3001156"/>
              <a:ext cx="358362" cy="108045"/>
              <a:chOff x="1246900" y="2645600"/>
              <a:chExt cx="746276" cy="225000"/>
            </a:xfrm>
          </p:grpSpPr>
          <p:pic>
            <p:nvPicPr>
              <p:cNvPr id="270" name="Google Shape;270;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71" name="Google Shape;271;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72" name="Google Shape;272;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73" name="Google Shape;273;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74" name="Google Shape;274;p17"/>
            <p:cNvSpPr/>
            <p:nvPr/>
          </p:nvSpPr>
          <p:spPr>
            <a:xfrm>
              <a:off x="5232767" y="2797023"/>
              <a:ext cx="528600" cy="354000"/>
            </a:xfrm>
            <a:prstGeom prst="roundRect">
              <a:avLst>
                <a:gd fmla="val 16667" name="adj"/>
              </a:avLst>
            </a:prstGeom>
            <a:solidFill>
              <a:srgbClr val="FFFFFF"/>
            </a:solidFill>
            <a:ln cap="flat" cmpd="sng" w="19050">
              <a:solidFill>
                <a:srgbClr val="00FF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75" name="Google Shape;275;p17"/>
            <p:cNvGrpSpPr/>
            <p:nvPr/>
          </p:nvGrpSpPr>
          <p:grpSpPr>
            <a:xfrm>
              <a:off x="5317864" y="3001156"/>
              <a:ext cx="358362" cy="108045"/>
              <a:chOff x="1246900" y="2645600"/>
              <a:chExt cx="746276" cy="225000"/>
            </a:xfrm>
          </p:grpSpPr>
          <p:pic>
            <p:nvPicPr>
              <p:cNvPr id="276" name="Google Shape;276;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77" name="Google Shape;277;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78" name="Google Shape;278;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79" name="Google Shape;279;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grpSp>
        <p:nvGrpSpPr>
          <p:cNvPr id="280" name="Google Shape;280;p17"/>
          <p:cNvGrpSpPr/>
          <p:nvPr/>
        </p:nvGrpSpPr>
        <p:grpSpPr>
          <a:xfrm>
            <a:off x="5522800" y="2695175"/>
            <a:ext cx="1288200" cy="602700"/>
            <a:chOff x="4560100" y="2611200"/>
            <a:chExt cx="1288200" cy="602700"/>
          </a:xfrm>
        </p:grpSpPr>
        <p:sp>
          <p:nvSpPr>
            <p:cNvPr id="281" name="Google Shape;281;p17"/>
            <p:cNvSpPr/>
            <p:nvPr/>
          </p:nvSpPr>
          <p:spPr>
            <a:xfrm>
              <a:off x="4560100" y="2611200"/>
              <a:ext cx="1288200" cy="6027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700"/>
                <a:t>pod (1 TA)</a:t>
              </a:r>
              <a:endParaRPr b="1" sz="700"/>
            </a:p>
          </p:txBody>
        </p:sp>
        <p:sp>
          <p:nvSpPr>
            <p:cNvPr id="282" name="Google Shape;282;p17"/>
            <p:cNvSpPr/>
            <p:nvPr/>
          </p:nvSpPr>
          <p:spPr>
            <a:xfrm>
              <a:off x="4640641" y="2797023"/>
              <a:ext cx="528600" cy="354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83" name="Google Shape;283;p17"/>
            <p:cNvGrpSpPr/>
            <p:nvPr/>
          </p:nvGrpSpPr>
          <p:grpSpPr>
            <a:xfrm>
              <a:off x="4725738" y="3001156"/>
              <a:ext cx="358362" cy="108045"/>
              <a:chOff x="1246900" y="2645600"/>
              <a:chExt cx="746276" cy="225000"/>
            </a:xfrm>
          </p:grpSpPr>
          <p:pic>
            <p:nvPicPr>
              <p:cNvPr id="284" name="Google Shape;284;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85" name="Google Shape;285;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86" name="Google Shape;286;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87" name="Google Shape;287;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sp>
          <p:nvSpPr>
            <p:cNvPr id="288" name="Google Shape;288;p17"/>
            <p:cNvSpPr/>
            <p:nvPr/>
          </p:nvSpPr>
          <p:spPr>
            <a:xfrm>
              <a:off x="5232767" y="2797023"/>
              <a:ext cx="528600" cy="354000"/>
            </a:xfrm>
            <a:prstGeom prst="roundRect">
              <a:avLst>
                <a:gd fmla="val 16667" name="adj"/>
              </a:avLst>
            </a:prstGeom>
            <a:solidFill>
              <a:srgbClr val="FFFFFF"/>
            </a:solidFill>
            <a:ln cap="flat" cmpd="sng" w="19050">
              <a:solidFill>
                <a:srgbClr val="0000FF"/>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500"/>
                <a:t>group projects</a:t>
              </a:r>
              <a:endParaRPr b="1" sz="500"/>
            </a:p>
          </p:txBody>
        </p:sp>
        <p:grpSp>
          <p:nvGrpSpPr>
            <p:cNvPr id="289" name="Google Shape;289;p17"/>
            <p:cNvGrpSpPr/>
            <p:nvPr/>
          </p:nvGrpSpPr>
          <p:grpSpPr>
            <a:xfrm>
              <a:off x="5317864" y="3001156"/>
              <a:ext cx="358362" cy="108045"/>
              <a:chOff x="1246900" y="2645600"/>
              <a:chExt cx="746276" cy="225000"/>
            </a:xfrm>
          </p:grpSpPr>
          <p:pic>
            <p:nvPicPr>
              <p:cNvPr id="290" name="Google Shape;290;p17"/>
              <p:cNvPicPr preferRelativeResize="0"/>
              <p:nvPr/>
            </p:nvPicPr>
            <p:blipFill rotWithShape="1">
              <a:blip r:embed="rId3">
                <a:alphaModFix/>
              </a:blip>
              <a:srcRect b="0" l="24454" r="25525" t="0"/>
              <a:stretch/>
            </p:blipFill>
            <p:spPr>
              <a:xfrm>
                <a:off x="1246900" y="2645600"/>
                <a:ext cx="186569" cy="225000"/>
              </a:xfrm>
              <a:prstGeom prst="rect">
                <a:avLst/>
              </a:prstGeom>
              <a:noFill/>
              <a:ln>
                <a:noFill/>
              </a:ln>
            </p:spPr>
          </p:pic>
          <p:pic>
            <p:nvPicPr>
              <p:cNvPr id="291" name="Google Shape;291;p17"/>
              <p:cNvPicPr preferRelativeResize="0"/>
              <p:nvPr/>
            </p:nvPicPr>
            <p:blipFill rotWithShape="1">
              <a:blip r:embed="rId3">
                <a:alphaModFix/>
              </a:blip>
              <a:srcRect b="0" l="24454" r="25525" t="0"/>
              <a:stretch/>
            </p:blipFill>
            <p:spPr>
              <a:xfrm>
                <a:off x="1433464" y="2645600"/>
                <a:ext cx="186569" cy="225000"/>
              </a:xfrm>
              <a:prstGeom prst="rect">
                <a:avLst/>
              </a:prstGeom>
              <a:noFill/>
              <a:ln>
                <a:noFill/>
              </a:ln>
            </p:spPr>
          </p:pic>
          <p:pic>
            <p:nvPicPr>
              <p:cNvPr id="292" name="Google Shape;292;p17"/>
              <p:cNvPicPr preferRelativeResize="0"/>
              <p:nvPr/>
            </p:nvPicPr>
            <p:blipFill rotWithShape="1">
              <a:blip r:embed="rId3">
                <a:alphaModFix/>
              </a:blip>
              <a:srcRect b="0" l="24454" r="25525" t="0"/>
              <a:stretch/>
            </p:blipFill>
            <p:spPr>
              <a:xfrm>
                <a:off x="1620035" y="2645600"/>
                <a:ext cx="186569" cy="225000"/>
              </a:xfrm>
              <a:prstGeom prst="rect">
                <a:avLst/>
              </a:prstGeom>
              <a:noFill/>
              <a:ln>
                <a:noFill/>
              </a:ln>
            </p:spPr>
          </p:pic>
          <p:pic>
            <p:nvPicPr>
              <p:cNvPr id="293" name="Google Shape;293;p17"/>
              <p:cNvPicPr preferRelativeResize="0"/>
              <p:nvPr/>
            </p:nvPicPr>
            <p:blipFill rotWithShape="1">
              <a:blip r:embed="rId3">
                <a:alphaModFix/>
              </a:blip>
              <a:srcRect b="0" l="24454" r="25525" t="0"/>
              <a:stretch/>
            </p:blipFill>
            <p:spPr>
              <a:xfrm>
                <a:off x="1806606" y="2645600"/>
                <a:ext cx="186569" cy="225000"/>
              </a:xfrm>
              <a:prstGeom prst="rect">
                <a:avLst/>
              </a:prstGeom>
              <a:noFill/>
              <a:ln>
                <a:noFill/>
              </a:ln>
            </p:spPr>
          </p:pic>
        </p:grpSp>
      </p:grpSp>
      <p:sp>
        <p:nvSpPr>
          <p:cNvPr id="294" name="Google Shape;294;p17"/>
          <p:cNvSpPr txBox="1"/>
          <p:nvPr/>
        </p:nvSpPr>
        <p:spPr>
          <a:xfrm>
            <a:off x="2495400" y="1682400"/>
            <a:ext cx="16518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6AA84F"/>
                </a:solidFill>
                <a:latin typeface="Proxima Nova"/>
                <a:ea typeface="Proxima Nova"/>
                <a:cs typeface="Proxima Nova"/>
                <a:sym typeface="Proxima Nova"/>
              </a:rPr>
              <a:t>TA Q&amp;A sessions</a:t>
            </a:r>
            <a:endParaRPr b="1" i="1" sz="1200">
              <a:solidFill>
                <a:srgbClr val="6AA84F"/>
              </a:solidFill>
              <a:latin typeface="Proxima Nova"/>
              <a:ea typeface="Proxima Nova"/>
              <a:cs typeface="Proxima Nova"/>
              <a:sym typeface="Proxima Nova"/>
            </a:endParaRPr>
          </a:p>
        </p:txBody>
      </p:sp>
      <p:sp>
        <p:nvSpPr>
          <p:cNvPr id="295" name="Google Shape;295;p1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8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Neurostars - </a:t>
            </a:r>
            <a:endParaRPr sz="2400"/>
          </a:p>
          <a:p>
            <a:pPr indent="0" lvl="0" marL="0" rtl="0" algn="ctr">
              <a:spcBef>
                <a:spcPts val="0"/>
              </a:spcBef>
              <a:spcAft>
                <a:spcPts val="0"/>
              </a:spcAft>
              <a:buNone/>
            </a:pPr>
            <a:r>
              <a:rPr lang="en" sz="2400"/>
              <a:t>A practical introduction </a:t>
            </a:r>
            <a:endParaRPr sz="2400"/>
          </a:p>
          <a:p>
            <a:pPr indent="0" lvl="0" marL="0" rtl="0" algn="ctr">
              <a:spcBef>
                <a:spcPts val="0"/>
              </a:spcBef>
              <a:spcAft>
                <a:spcPts val="0"/>
              </a:spcAft>
              <a:buNone/>
            </a:pPr>
            <a:r>
              <a:rPr lang="en" sz="2400"/>
              <a:t>[Live Demo --</a:t>
            </a:r>
            <a:br>
              <a:rPr lang="en" sz="2400"/>
            </a:br>
            <a:r>
              <a:rPr lang="en" sz="2400"/>
              <a:t>Video coming soon]</a:t>
            </a:r>
            <a:endParaRPr sz="2400"/>
          </a:p>
        </p:txBody>
      </p:sp>
      <p:sp>
        <p:nvSpPr>
          <p:cNvPr id="878" name="Google Shape;878;p8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9" name="Google Shape;879;p89" title="how_to_neurostars.mp4">
            <a:hlinkClick r:id="rId3"/>
          </p:cNvPr>
          <p:cNvPicPr preferRelativeResize="0"/>
          <p:nvPr/>
        </p:nvPicPr>
        <p:blipFill>
          <a:blip r:embed="rId4">
            <a:alphaModFix/>
          </a:blip>
          <a:stretch>
            <a:fillRect/>
          </a:stretch>
        </p:blipFill>
        <p:spPr>
          <a:xfrm>
            <a:off x="533400" y="0"/>
            <a:ext cx="6722876" cy="4201800"/>
          </a:xfrm>
          <a:prstGeom prst="rect">
            <a:avLst/>
          </a:prstGeom>
          <a:noFill/>
          <a:ln>
            <a:noFill/>
          </a:ln>
        </p:spPr>
      </p:pic>
      <p:sp>
        <p:nvSpPr>
          <p:cNvPr id="880" name="Google Shape;880;p8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9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a:t>
            </a:r>
            <a:endParaRPr/>
          </a:p>
        </p:txBody>
      </p:sp>
      <p:sp>
        <p:nvSpPr>
          <p:cNvPr id="886" name="Google Shape;886;p9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Zoom Pro</a:t>
            </a:r>
            <a:endParaRPr/>
          </a:p>
          <a:p>
            <a:pPr indent="-355600" lvl="0" marL="457200" rtl="0" algn="l">
              <a:spcBef>
                <a:spcPts val="1600"/>
              </a:spcBef>
              <a:spcAft>
                <a:spcPts val="0"/>
              </a:spcAft>
              <a:buSzPts val="2000"/>
              <a:buChar char="●"/>
            </a:pPr>
            <a:r>
              <a:rPr lang="en"/>
              <a:t>If you indicated you need a zoom pro account, we will give you one</a:t>
            </a:r>
            <a:endParaRPr/>
          </a:p>
          <a:p>
            <a:pPr indent="-355600" lvl="0" marL="457200" rtl="0" algn="l">
              <a:spcBef>
                <a:spcPts val="0"/>
              </a:spcBef>
              <a:spcAft>
                <a:spcPts val="0"/>
              </a:spcAft>
              <a:buSzPts val="2000"/>
              <a:buChar char="●"/>
            </a:pPr>
            <a:r>
              <a:rPr lang="en"/>
              <a:t>We are rolling these out starting July 2nd; your account will be valid until July 31st.</a:t>
            </a:r>
            <a:endParaRPr/>
          </a:p>
        </p:txBody>
      </p:sp>
      <p:sp>
        <p:nvSpPr>
          <p:cNvPr id="887" name="Google Shape;887;p9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9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a:t>
            </a:r>
            <a:endParaRPr/>
          </a:p>
        </p:txBody>
      </p:sp>
      <p:sp>
        <p:nvSpPr>
          <p:cNvPr id="893" name="Google Shape;893;p9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responsible for scheduling the meeting and sending the invite</a:t>
            </a:r>
            <a:endParaRPr/>
          </a:p>
          <a:p>
            <a:pPr indent="-355600" lvl="0" marL="457200" rtl="0" algn="l">
              <a:spcBef>
                <a:spcPts val="1600"/>
              </a:spcBef>
              <a:spcAft>
                <a:spcPts val="0"/>
              </a:spcAft>
              <a:buSzPts val="2000"/>
              <a:buChar char="●"/>
            </a:pPr>
            <a:r>
              <a:rPr lang="en"/>
              <a:t>Go into zoom.us, login, create an invite, </a:t>
            </a:r>
            <a:r>
              <a:rPr b="1" lang="en"/>
              <a:t>send </a:t>
            </a:r>
            <a:r>
              <a:rPr b="1" lang="en"/>
              <a:t>it </a:t>
            </a:r>
            <a:r>
              <a:rPr b="1" lang="en"/>
              <a:t>out to your students ( you have all their email addresses)</a:t>
            </a:r>
            <a:r>
              <a:rPr lang="en"/>
              <a:t>. Post it on your neurostars category as an announcement.</a:t>
            </a:r>
            <a:endParaRPr/>
          </a:p>
          <a:p>
            <a:pPr indent="-355600" lvl="0" marL="457200" rtl="0" algn="l">
              <a:spcBef>
                <a:spcPts val="0"/>
              </a:spcBef>
              <a:spcAft>
                <a:spcPts val="0"/>
              </a:spcAft>
              <a:buSzPts val="2000"/>
              <a:buChar char="●"/>
            </a:pPr>
            <a:r>
              <a:rPr lang="en"/>
              <a:t>Your students will be in different timezones, don’t try to calculate time zones in your head - </a:t>
            </a:r>
            <a:r>
              <a:rPr b="1" lang="en"/>
              <a:t>send a calendar invite [ASAP]</a:t>
            </a:r>
            <a:r>
              <a:rPr lang="en"/>
              <a:t>.</a:t>
            </a:r>
            <a:endParaRPr/>
          </a:p>
          <a:p>
            <a:pPr indent="0" lvl="0" marL="457200" rtl="0" algn="l">
              <a:spcBef>
                <a:spcPts val="1600"/>
              </a:spcBef>
              <a:spcAft>
                <a:spcPts val="1600"/>
              </a:spcAft>
              <a:buNone/>
            </a:pPr>
            <a:r>
              <a:t/>
            </a:r>
            <a:endParaRPr/>
          </a:p>
        </p:txBody>
      </p:sp>
      <p:sp>
        <p:nvSpPr>
          <p:cNvPr id="894" name="Google Shape;894;p9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9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 setup</a:t>
            </a:r>
            <a:endParaRPr/>
          </a:p>
        </p:txBody>
      </p:sp>
      <p:sp>
        <p:nvSpPr>
          <p:cNvPr id="900" name="Google Shape;900;p9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Take 10 minutes to optimize your microphone.</a:t>
            </a:r>
            <a:endParaRPr sz="1600"/>
          </a:p>
          <a:p>
            <a:pPr indent="-304800" lvl="1" marL="914400" rtl="0" algn="l">
              <a:spcBef>
                <a:spcPts val="0"/>
              </a:spcBef>
              <a:spcAft>
                <a:spcPts val="0"/>
              </a:spcAft>
              <a:buSzPts val="1200"/>
              <a:buChar char="○"/>
            </a:pPr>
            <a:r>
              <a:rPr lang="en" sz="1200"/>
              <a:t>Zoom has noise and echo cancellation - do your testing outside of zoom so it’s easier to optimize raw audio quality.</a:t>
            </a:r>
            <a:endParaRPr sz="1200"/>
          </a:p>
          <a:p>
            <a:pPr indent="-304800" lvl="1" marL="914400" rtl="0" algn="l">
              <a:spcBef>
                <a:spcPts val="0"/>
              </a:spcBef>
              <a:spcAft>
                <a:spcPts val="0"/>
              </a:spcAft>
              <a:buSzPts val="1200"/>
              <a:buChar char="○"/>
            </a:pPr>
            <a:r>
              <a:rPr lang="en" sz="1200"/>
              <a:t>Go to </a:t>
            </a:r>
            <a:r>
              <a:rPr lang="en" sz="1200" u="sng">
                <a:solidFill>
                  <a:schemeClr val="hlink"/>
                </a:solidFill>
                <a:hlinkClick r:id="rId3"/>
              </a:rPr>
              <a:t>https://webcamera.io/</a:t>
            </a:r>
            <a:r>
              <a:rPr lang="en" sz="1200"/>
              <a:t>. Select a microphone. Record a test sequence</a:t>
            </a:r>
            <a:endParaRPr sz="1200"/>
          </a:p>
          <a:p>
            <a:pPr indent="-304800" lvl="2" marL="1371600" rtl="0" algn="l">
              <a:spcBef>
                <a:spcPts val="0"/>
              </a:spcBef>
              <a:spcAft>
                <a:spcPts val="0"/>
              </a:spcAft>
              <a:buSzPts val="1200"/>
              <a:buChar char="■"/>
            </a:pPr>
            <a:r>
              <a:rPr lang="en" sz="1200"/>
              <a:t>Say this sentence: Oak is strong and also gives shade.</a:t>
            </a:r>
            <a:endParaRPr sz="1200"/>
          </a:p>
          <a:p>
            <a:pPr indent="-304800" lvl="2" marL="1371600" rtl="0" algn="l">
              <a:spcBef>
                <a:spcPts val="0"/>
              </a:spcBef>
              <a:spcAft>
                <a:spcPts val="0"/>
              </a:spcAft>
              <a:buSzPts val="1200"/>
              <a:buChar char="■"/>
            </a:pPr>
            <a:r>
              <a:rPr lang="en" sz="1200"/>
              <a:t>Say this sentence while simultaneously typing it out: Cats and dogs each hate the other.</a:t>
            </a:r>
            <a:endParaRPr sz="1200"/>
          </a:p>
          <a:p>
            <a:pPr indent="-304800" lvl="1" marL="914400" rtl="0" algn="l">
              <a:spcBef>
                <a:spcPts val="0"/>
              </a:spcBef>
              <a:spcAft>
                <a:spcPts val="0"/>
              </a:spcAft>
              <a:buSzPts val="1200"/>
              <a:buChar char="○"/>
            </a:pPr>
            <a:r>
              <a:rPr lang="en" sz="1200"/>
              <a:t>Listen to the audio. </a:t>
            </a:r>
            <a:endParaRPr sz="1200"/>
          </a:p>
          <a:p>
            <a:pPr indent="-304800" lvl="1" marL="914400" rtl="0" algn="l">
              <a:spcBef>
                <a:spcPts val="0"/>
              </a:spcBef>
              <a:spcAft>
                <a:spcPts val="0"/>
              </a:spcAft>
              <a:buSzPts val="1200"/>
              <a:buChar char="○"/>
            </a:pPr>
            <a:r>
              <a:rPr lang="en" sz="1200"/>
              <a:t>Repeat this for all the microphones you have in the house (e.g. built-in laptop microphones, iPhone earbuds, wireless headphones, earbuds, etc.) to find out which works best.</a:t>
            </a:r>
            <a:endParaRPr sz="1200"/>
          </a:p>
          <a:p>
            <a:pPr indent="-304800" lvl="1" marL="914400" rtl="0" algn="l">
              <a:spcBef>
                <a:spcPts val="0"/>
              </a:spcBef>
              <a:spcAft>
                <a:spcPts val="0"/>
              </a:spcAft>
              <a:buSzPts val="1200"/>
              <a:buChar char="○"/>
            </a:pPr>
            <a:r>
              <a:rPr lang="en" sz="1200"/>
              <a:t>Things to watch out for:</a:t>
            </a:r>
            <a:endParaRPr sz="1200"/>
          </a:p>
          <a:p>
            <a:pPr indent="-304800" lvl="2" marL="1371600" rtl="0" algn="l">
              <a:spcBef>
                <a:spcPts val="0"/>
              </a:spcBef>
              <a:spcAft>
                <a:spcPts val="0"/>
              </a:spcAft>
              <a:buSzPts val="1200"/>
              <a:buChar char="■"/>
            </a:pPr>
            <a:r>
              <a:rPr lang="en" sz="1200"/>
              <a:t>Loud keyboards. You’ll be writing live code, it will sound like a hammer if the microphone is close.</a:t>
            </a:r>
            <a:endParaRPr sz="1200"/>
          </a:p>
          <a:p>
            <a:pPr indent="-304800" lvl="2" marL="1371600" rtl="0" algn="l">
              <a:spcBef>
                <a:spcPts val="0"/>
              </a:spcBef>
              <a:spcAft>
                <a:spcPts val="0"/>
              </a:spcAft>
              <a:buSzPts val="1200"/>
              <a:buChar char="■"/>
            </a:pPr>
            <a:r>
              <a:rPr lang="en" sz="1200"/>
              <a:t>Low volume. Consider different mic placement.</a:t>
            </a:r>
            <a:endParaRPr sz="1200"/>
          </a:p>
          <a:p>
            <a:pPr indent="-304800" lvl="2" marL="1371600" rtl="0" algn="l">
              <a:spcBef>
                <a:spcPts val="0"/>
              </a:spcBef>
              <a:spcAft>
                <a:spcPts val="0"/>
              </a:spcAft>
              <a:buSzPts val="1200"/>
              <a:buChar char="■"/>
            </a:pPr>
            <a:r>
              <a:rPr lang="en" sz="1200"/>
              <a:t>Tinny sound. Bluetooth often has this problem.</a:t>
            </a:r>
            <a:endParaRPr sz="1200"/>
          </a:p>
          <a:p>
            <a:pPr indent="-304800" lvl="2" marL="1371600" rtl="0" algn="l">
              <a:spcBef>
                <a:spcPts val="0"/>
              </a:spcBef>
              <a:spcAft>
                <a:spcPts val="0"/>
              </a:spcAft>
              <a:buSzPts val="1200"/>
              <a:buChar char="■"/>
            </a:pPr>
            <a:r>
              <a:rPr lang="en" sz="1200"/>
              <a:t>Fan noises on gaming laptops. </a:t>
            </a:r>
            <a:endParaRPr sz="1200"/>
          </a:p>
        </p:txBody>
      </p:sp>
      <p:sp>
        <p:nvSpPr>
          <p:cNvPr id="901" name="Google Shape;901;p9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9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AV setup</a:t>
            </a:r>
            <a:endParaRPr/>
          </a:p>
        </p:txBody>
      </p:sp>
      <p:sp>
        <p:nvSpPr>
          <p:cNvPr id="907" name="Google Shape;907;p9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Your webcam doesn’t matter as much as the microphone, however, eye contact is still important. Use a camera at eye level rather a low-placed “nostril cam”; you will look more expressive and empathetic</a:t>
            </a:r>
            <a:endParaRPr sz="1500"/>
          </a:p>
          <a:p>
            <a:pPr indent="-323850" lvl="0" marL="457200" rtl="0" algn="l">
              <a:spcBef>
                <a:spcPts val="0"/>
              </a:spcBef>
              <a:spcAft>
                <a:spcPts val="0"/>
              </a:spcAft>
              <a:buSzPts val="1500"/>
              <a:buChar char="●"/>
            </a:pPr>
            <a:r>
              <a:rPr lang="en" sz="1500"/>
              <a:t>Try to optimize lighting by having lights primarily in front of you rather than in the back.</a:t>
            </a:r>
            <a:endParaRPr sz="1500"/>
          </a:p>
          <a:p>
            <a:pPr indent="-323850" lvl="0" marL="457200" rtl="0" algn="l">
              <a:spcBef>
                <a:spcPts val="0"/>
              </a:spcBef>
              <a:spcAft>
                <a:spcPts val="0"/>
              </a:spcAft>
              <a:buSzPts val="1500"/>
              <a:buChar char="●"/>
            </a:pPr>
            <a:r>
              <a:rPr lang="en" sz="1500"/>
              <a:t>You can join your zoom meeting with a secondary smartphone to grab an overhead view of paper notes, or do a real-life whiteboard. Please use landscape mode.</a:t>
            </a:r>
            <a:endParaRPr sz="1500"/>
          </a:p>
        </p:txBody>
      </p:sp>
      <p:pic>
        <p:nvPicPr>
          <p:cNvPr id="908" name="Google Shape;908;p93"/>
          <p:cNvPicPr preferRelativeResize="0"/>
          <p:nvPr/>
        </p:nvPicPr>
        <p:blipFill rotWithShape="1">
          <a:blip r:embed="rId3">
            <a:alphaModFix/>
          </a:blip>
          <a:srcRect b="28356" l="0" r="0" t="14042"/>
          <a:stretch/>
        </p:blipFill>
        <p:spPr>
          <a:xfrm>
            <a:off x="5908125" y="1247025"/>
            <a:ext cx="2863749" cy="2200874"/>
          </a:xfrm>
          <a:prstGeom prst="rect">
            <a:avLst/>
          </a:prstGeom>
          <a:noFill/>
          <a:ln>
            <a:noFill/>
          </a:ln>
        </p:spPr>
      </p:pic>
      <p:sp>
        <p:nvSpPr>
          <p:cNvPr id="909" name="Google Shape;909;p93"/>
          <p:cNvSpPr txBox="1"/>
          <p:nvPr/>
        </p:nvSpPr>
        <p:spPr>
          <a:xfrm>
            <a:off x="5681300" y="3677200"/>
            <a:ext cx="35313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 overhead projector via a smartphone</a:t>
            </a:r>
            <a:endParaRPr/>
          </a:p>
        </p:txBody>
      </p:sp>
      <p:sp>
        <p:nvSpPr>
          <p:cNvPr id="910" name="Google Shape;910;p9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9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Zoom security</a:t>
            </a:r>
            <a:endParaRPr/>
          </a:p>
        </p:txBody>
      </p:sp>
      <p:sp>
        <p:nvSpPr>
          <p:cNvPr id="916" name="Google Shape;916;p9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Don’t post zoom links on social media (Twitter, Facebook, YouTube)</a:t>
            </a:r>
            <a:endParaRPr/>
          </a:p>
          <a:p>
            <a:pPr indent="-330200" lvl="1" marL="914400" rtl="0" algn="l">
              <a:spcBef>
                <a:spcPts val="0"/>
              </a:spcBef>
              <a:spcAft>
                <a:spcPts val="0"/>
              </a:spcAft>
              <a:buSzPts val="1600"/>
              <a:buChar char="○"/>
            </a:pPr>
            <a:r>
              <a:rPr lang="en"/>
              <a:t>Bots will harvest the links and zoombomb you</a:t>
            </a:r>
            <a:endParaRPr/>
          </a:p>
          <a:p>
            <a:pPr indent="-355600" lvl="0" marL="457200" rtl="0" algn="l">
              <a:spcBef>
                <a:spcPts val="0"/>
              </a:spcBef>
              <a:spcAft>
                <a:spcPts val="0"/>
              </a:spcAft>
              <a:buSzPts val="2000"/>
              <a:buChar char="●"/>
            </a:pPr>
            <a:r>
              <a:rPr lang="en"/>
              <a:t>Posting on our private discourse is fine</a:t>
            </a:r>
            <a:endParaRPr/>
          </a:p>
          <a:p>
            <a:pPr indent="0" lvl="0" marL="0" rtl="0" algn="l">
              <a:spcBef>
                <a:spcPts val="1600"/>
              </a:spcBef>
              <a:spcAft>
                <a:spcPts val="1600"/>
              </a:spcAft>
              <a:buNone/>
            </a:pPr>
            <a:r>
              <a:t/>
            </a:r>
            <a:endParaRPr/>
          </a:p>
        </p:txBody>
      </p:sp>
      <p:sp>
        <p:nvSpPr>
          <p:cNvPr id="917" name="Google Shape;917;p9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9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Classrooms online</a:t>
            </a:r>
            <a:endParaRPr/>
          </a:p>
        </p:txBody>
      </p:sp>
      <p:sp>
        <p:nvSpPr>
          <p:cNvPr id="923" name="Google Shape;923;p9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first day:</a:t>
            </a:r>
            <a:endParaRPr sz="1600"/>
          </a:p>
          <a:p>
            <a:pPr indent="-330200" lvl="1" marL="914400" rtl="0" algn="l">
              <a:spcBef>
                <a:spcPts val="0"/>
              </a:spcBef>
              <a:spcAft>
                <a:spcPts val="0"/>
              </a:spcAft>
              <a:buSzPts val="1600"/>
              <a:buChar char="○"/>
            </a:pPr>
            <a:r>
              <a:rPr lang="en"/>
              <a:t>Start with an icebreaker where you go around the room. Example icebreaker: First Name, why are you excited about the class, if you could have any superpower, which would it be? This will allow you to test all the student’s mics are working correctly.</a:t>
            </a:r>
            <a:endParaRPr/>
          </a:p>
          <a:p>
            <a:pPr indent="-330200" lvl="1" marL="914400" rtl="0" algn="l">
              <a:spcBef>
                <a:spcPts val="0"/>
              </a:spcBef>
              <a:spcAft>
                <a:spcPts val="0"/>
              </a:spcAft>
              <a:buSzPts val="1600"/>
              <a:buChar char="○"/>
            </a:pPr>
            <a:r>
              <a:rPr lang="en"/>
              <a:t>Note: You will have to name students to ask them to introduce themselves because everyone’s tiles are in different orders</a:t>
            </a:r>
            <a:endParaRPr/>
          </a:p>
          <a:p>
            <a:pPr indent="-330200" lvl="0" marL="457200" rtl="0" algn="l">
              <a:spcBef>
                <a:spcPts val="0"/>
              </a:spcBef>
              <a:spcAft>
                <a:spcPts val="0"/>
              </a:spcAft>
              <a:buSzPts val="1600"/>
              <a:buChar char="●"/>
            </a:pPr>
            <a:r>
              <a:rPr lang="en" sz="1600"/>
              <a:t>Students should mute themselves by default and unmute to speak in the larger room.</a:t>
            </a:r>
            <a:endParaRPr sz="1600"/>
          </a:p>
          <a:p>
            <a:pPr indent="-330200" lvl="1" marL="914400" rtl="0" algn="l">
              <a:spcBef>
                <a:spcPts val="0"/>
              </a:spcBef>
              <a:spcAft>
                <a:spcPts val="0"/>
              </a:spcAft>
              <a:buSzPts val="1600"/>
              <a:buChar char="○"/>
            </a:pPr>
            <a:r>
              <a:rPr lang="en"/>
              <a:t>In breakout rooms it’s probably ok to be unmuted</a:t>
            </a:r>
            <a:endParaRPr/>
          </a:p>
          <a:p>
            <a:pPr indent="-330200" lvl="0" marL="457200" rtl="0" algn="l">
              <a:spcBef>
                <a:spcPts val="0"/>
              </a:spcBef>
              <a:spcAft>
                <a:spcPts val="0"/>
              </a:spcAft>
              <a:buSzPts val="1600"/>
              <a:buChar char="●"/>
            </a:pPr>
            <a:r>
              <a:rPr lang="en" sz="1600"/>
              <a:t>Do tell them about all the tools you plan to use before you use them. </a:t>
            </a:r>
            <a:endParaRPr sz="1600"/>
          </a:p>
          <a:p>
            <a:pPr indent="-330200" lvl="1" marL="914400" rtl="0" algn="l">
              <a:spcBef>
                <a:spcPts val="0"/>
              </a:spcBef>
              <a:spcAft>
                <a:spcPts val="0"/>
              </a:spcAft>
              <a:buSzPts val="1600"/>
              <a:buChar char="○"/>
            </a:pPr>
            <a:r>
              <a:rPr lang="en"/>
              <a:t>Not every student will have used these tools before.</a:t>
            </a:r>
            <a:endParaRPr/>
          </a:p>
        </p:txBody>
      </p:sp>
      <p:sp>
        <p:nvSpPr>
          <p:cNvPr id="924" name="Google Shape;924;p9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9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Classrooms online</a:t>
            </a:r>
            <a:endParaRPr/>
          </a:p>
        </p:txBody>
      </p:sp>
      <p:sp>
        <p:nvSpPr>
          <p:cNvPr id="930" name="Google Shape;930;p9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Your students bonding together will be crucial to their success. </a:t>
            </a:r>
            <a:endParaRPr sz="1600"/>
          </a:p>
          <a:p>
            <a:pPr indent="-330200" lvl="1" marL="914400" rtl="0" algn="l">
              <a:spcBef>
                <a:spcPts val="0"/>
              </a:spcBef>
              <a:spcAft>
                <a:spcPts val="0"/>
              </a:spcAft>
              <a:buSzPts val="1600"/>
              <a:buChar char="○"/>
            </a:pPr>
            <a:r>
              <a:rPr lang="en" sz="1600"/>
              <a:t>Maybe the real learning will be the friends they make along the way :) </a:t>
            </a:r>
            <a:endParaRPr sz="1600"/>
          </a:p>
          <a:p>
            <a:pPr indent="-330200" lvl="1" marL="914400" rtl="0" algn="l">
              <a:spcBef>
                <a:spcPts val="0"/>
              </a:spcBef>
              <a:spcAft>
                <a:spcPts val="0"/>
              </a:spcAft>
              <a:buSzPts val="1600"/>
              <a:buChar char="○"/>
            </a:pPr>
            <a:r>
              <a:rPr lang="en" sz="1600"/>
              <a:t>You can facilitate that. </a:t>
            </a:r>
            <a:endParaRPr sz="1600"/>
          </a:p>
          <a:p>
            <a:pPr indent="-330200" lvl="1" marL="914400" rtl="0" algn="l">
              <a:spcBef>
                <a:spcPts val="0"/>
              </a:spcBef>
              <a:spcAft>
                <a:spcPts val="0"/>
              </a:spcAft>
              <a:buSzPts val="1600"/>
              <a:buChar char="○"/>
            </a:pPr>
            <a:r>
              <a:rPr lang="en" sz="1600"/>
              <a:t>Also, you may have people who disrupt other students in the class. </a:t>
            </a:r>
            <a:endParaRPr sz="1600"/>
          </a:p>
          <a:p>
            <a:pPr indent="-330200" lvl="2" marL="1371600" rtl="0" algn="l">
              <a:spcBef>
                <a:spcPts val="0"/>
              </a:spcBef>
              <a:spcAft>
                <a:spcPts val="0"/>
              </a:spcAft>
              <a:buSzPts val="1600"/>
              <a:buChar char="■"/>
            </a:pPr>
            <a:r>
              <a:rPr lang="en" sz="1600"/>
              <a:t>You will need to </a:t>
            </a:r>
            <a:r>
              <a:rPr lang="en"/>
              <a:t>manage</a:t>
            </a:r>
            <a:r>
              <a:rPr lang="en" sz="1600"/>
              <a:t> that</a:t>
            </a:r>
            <a:r>
              <a:rPr lang="en"/>
              <a:t>, but know that you’re not alone.  </a:t>
            </a:r>
            <a:endParaRPr/>
          </a:p>
          <a:p>
            <a:pPr indent="-330200" lvl="2" marL="1371600" rtl="0" algn="l">
              <a:spcBef>
                <a:spcPts val="0"/>
              </a:spcBef>
              <a:spcAft>
                <a:spcPts val="0"/>
              </a:spcAft>
              <a:buSzPts val="1600"/>
              <a:buChar char="■"/>
            </a:pPr>
            <a:r>
              <a:rPr lang="en"/>
              <a:t>Feel free to reach out to other TAs, your lead TA </a:t>
            </a:r>
            <a:endParaRPr/>
          </a:p>
          <a:p>
            <a:pPr indent="-330200" lvl="2" marL="1371600" rtl="0" algn="l">
              <a:spcBef>
                <a:spcPts val="0"/>
              </a:spcBef>
              <a:spcAft>
                <a:spcPts val="0"/>
              </a:spcAft>
              <a:buSzPts val="1600"/>
              <a:buChar char="■"/>
            </a:pPr>
            <a:r>
              <a:rPr lang="en"/>
              <a:t>Lead TAs are able to reach out to organizers</a:t>
            </a:r>
            <a:endParaRPr sz="1600"/>
          </a:p>
        </p:txBody>
      </p:sp>
      <p:sp>
        <p:nvSpPr>
          <p:cNvPr id="931" name="Google Shape;931;p9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97"/>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Know the interactive tools</a:t>
            </a:r>
            <a:endParaRPr/>
          </a:p>
        </p:txBody>
      </p:sp>
      <p:sp>
        <p:nvSpPr>
          <p:cNvPr id="937" name="Google Shape;937;p97"/>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You can make your class more interactive with these tools:</a:t>
            </a:r>
            <a:endParaRPr/>
          </a:p>
          <a:p>
            <a:pPr indent="-355600" lvl="0" marL="457200" rtl="0" algn="l">
              <a:spcBef>
                <a:spcPts val="0"/>
              </a:spcBef>
              <a:spcAft>
                <a:spcPts val="0"/>
              </a:spcAft>
              <a:buSzPts val="2000"/>
              <a:buChar char="●"/>
            </a:pPr>
            <a:r>
              <a:rPr b="1" lang="en"/>
              <a:t>Chat</a:t>
            </a:r>
            <a:r>
              <a:rPr lang="en"/>
              <a:t>. In bigger rooms, chats can be quite active. Watch for questions. Make sure to mention the name of the person who asks you a question.</a:t>
            </a:r>
            <a:endParaRPr/>
          </a:p>
        </p:txBody>
      </p:sp>
      <p:pic>
        <p:nvPicPr>
          <p:cNvPr id="938" name="Google Shape;938;p97"/>
          <p:cNvPicPr preferRelativeResize="0"/>
          <p:nvPr/>
        </p:nvPicPr>
        <p:blipFill>
          <a:blip r:embed="rId3">
            <a:alphaModFix/>
          </a:blip>
          <a:stretch>
            <a:fillRect/>
          </a:stretch>
        </p:blipFill>
        <p:spPr>
          <a:xfrm>
            <a:off x="6735270" y="1587820"/>
            <a:ext cx="2097025" cy="2237250"/>
          </a:xfrm>
          <a:prstGeom prst="rect">
            <a:avLst/>
          </a:prstGeom>
          <a:noFill/>
          <a:ln>
            <a:noFill/>
          </a:ln>
        </p:spPr>
      </p:pic>
      <p:sp>
        <p:nvSpPr>
          <p:cNvPr id="939" name="Google Shape;939;p97"/>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9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enable Code Snippets</a:t>
            </a:r>
            <a:endParaRPr/>
          </a:p>
        </p:txBody>
      </p:sp>
      <p:sp>
        <p:nvSpPr>
          <p:cNvPr id="945" name="Google Shape;945;p9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6" name="Google Shape;946;p9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7" name="Google Shape;947;p98"/>
          <p:cNvPicPr preferRelativeResize="0"/>
          <p:nvPr/>
        </p:nvPicPr>
        <p:blipFill>
          <a:blip r:embed="rId3">
            <a:alphaModFix/>
          </a:blip>
          <a:stretch>
            <a:fillRect/>
          </a:stretch>
        </p:blipFill>
        <p:spPr>
          <a:xfrm>
            <a:off x="4049871" y="1151775"/>
            <a:ext cx="3423499" cy="2839950"/>
          </a:xfrm>
          <a:prstGeom prst="rect">
            <a:avLst/>
          </a:prstGeom>
          <a:noFill/>
          <a:ln>
            <a:noFill/>
          </a:ln>
        </p:spPr>
      </p:pic>
      <p:pic>
        <p:nvPicPr>
          <p:cNvPr id="948" name="Google Shape;948;p98"/>
          <p:cNvPicPr preferRelativeResize="0"/>
          <p:nvPr/>
        </p:nvPicPr>
        <p:blipFill>
          <a:blip r:embed="rId4">
            <a:alphaModFix/>
          </a:blip>
          <a:stretch>
            <a:fillRect/>
          </a:stretch>
        </p:blipFill>
        <p:spPr>
          <a:xfrm>
            <a:off x="311698" y="1103323"/>
            <a:ext cx="2532800" cy="264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18"/>
          <p:cNvPicPr preferRelativeResize="0"/>
          <p:nvPr/>
        </p:nvPicPr>
        <p:blipFill rotWithShape="1">
          <a:blip r:embed="rId3">
            <a:alphaModFix/>
          </a:blip>
          <a:srcRect b="0" l="0" r="0" t="13389"/>
          <a:stretch/>
        </p:blipFill>
        <p:spPr>
          <a:xfrm>
            <a:off x="0" y="1017724"/>
            <a:ext cx="9143999" cy="2142626"/>
          </a:xfrm>
          <a:prstGeom prst="rect">
            <a:avLst/>
          </a:prstGeom>
          <a:noFill/>
          <a:ln>
            <a:noFill/>
          </a:ln>
        </p:spPr>
      </p:pic>
      <p:sp>
        <p:nvSpPr>
          <p:cNvPr id="301" name="Google Shape;301;p18"/>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302" name="Google Shape;302;p18"/>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18"/>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rial"/>
                <a:ea typeface="Arial"/>
                <a:cs typeface="Arial"/>
                <a:sym typeface="Arial"/>
              </a:rPr>
              <a:t>Day 1: What do models buy us?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2: How to build models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3: Model fitting</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4: Machine learning (ML) - decoding</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5: Dimensionality reduction / manifolds</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sp>
        <p:nvSpPr>
          <p:cNvPr id="304" name="Google Shape;304;p18"/>
          <p:cNvSpPr txBox="1"/>
          <p:nvPr>
            <p:ph idx="1" type="body"/>
          </p:nvPr>
        </p:nvSpPr>
        <p:spPr>
          <a:xfrm>
            <a:off x="2819837" y="3103053"/>
            <a:ext cx="3027300" cy="14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rial"/>
                <a:ea typeface="Arial"/>
                <a:cs typeface="Arial"/>
                <a:sym typeface="Arial"/>
              </a:rPr>
              <a:t>Day 6: Bayes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7: Time series 1 (linear systems)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8: Time series 2 (decision making)</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9: Optimal control</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10: Reinforcement learning (RL)</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p:txBody>
      </p:sp>
      <p:sp>
        <p:nvSpPr>
          <p:cNvPr id="305" name="Google Shape;305;p18"/>
          <p:cNvSpPr txBox="1"/>
          <p:nvPr>
            <p:ph idx="1" type="body"/>
          </p:nvPr>
        </p:nvSpPr>
        <p:spPr>
          <a:xfrm>
            <a:off x="5635953" y="3100899"/>
            <a:ext cx="2836500" cy="13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rial"/>
                <a:ea typeface="Arial"/>
                <a:cs typeface="Arial"/>
                <a:sym typeface="Arial"/>
              </a:rPr>
              <a:t>Day 11: Real neurons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12: What happens in dynamic networks?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13: Causality &amp; networks</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14: Deep learning (DL) 1</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Day 15: Deep learning (DL) 2</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9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Polls</a:t>
            </a:r>
            <a:endParaRPr/>
          </a:p>
        </p:txBody>
      </p:sp>
      <p:sp>
        <p:nvSpPr>
          <p:cNvPr id="954" name="Google Shape;954;p99"/>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Ask a question about comprehension. Gauge your audience. </a:t>
            </a:r>
            <a:endParaRPr/>
          </a:p>
        </p:txBody>
      </p:sp>
      <p:pic>
        <p:nvPicPr>
          <p:cNvPr id="955" name="Google Shape;955;p99"/>
          <p:cNvPicPr preferRelativeResize="0"/>
          <p:nvPr/>
        </p:nvPicPr>
        <p:blipFill rotWithShape="1">
          <a:blip r:embed="rId3">
            <a:alphaModFix/>
          </a:blip>
          <a:srcRect b="0" l="0" r="2305" t="0"/>
          <a:stretch/>
        </p:blipFill>
        <p:spPr>
          <a:xfrm>
            <a:off x="2580400" y="1613713"/>
            <a:ext cx="3442624" cy="2493924"/>
          </a:xfrm>
          <a:prstGeom prst="rect">
            <a:avLst/>
          </a:prstGeom>
          <a:noFill/>
          <a:ln>
            <a:noFill/>
          </a:ln>
        </p:spPr>
      </p:pic>
      <p:pic>
        <p:nvPicPr>
          <p:cNvPr id="956" name="Google Shape;956;p99"/>
          <p:cNvPicPr preferRelativeResize="0"/>
          <p:nvPr/>
        </p:nvPicPr>
        <p:blipFill>
          <a:blip r:embed="rId4">
            <a:alphaModFix/>
          </a:blip>
          <a:stretch>
            <a:fillRect/>
          </a:stretch>
        </p:blipFill>
        <p:spPr>
          <a:xfrm>
            <a:off x="6831100" y="1519057"/>
            <a:ext cx="2001200" cy="2683244"/>
          </a:xfrm>
          <a:prstGeom prst="rect">
            <a:avLst/>
          </a:prstGeom>
          <a:noFill/>
          <a:ln>
            <a:noFill/>
          </a:ln>
        </p:spPr>
      </p:pic>
      <p:pic>
        <p:nvPicPr>
          <p:cNvPr id="957" name="Google Shape;957;p99"/>
          <p:cNvPicPr preferRelativeResize="0"/>
          <p:nvPr/>
        </p:nvPicPr>
        <p:blipFill>
          <a:blip r:embed="rId5">
            <a:alphaModFix/>
          </a:blip>
          <a:stretch>
            <a:fillRect/>
          </a:stretch>
        </p:blipFill>
        <p:spPr>
          <a:xfrm>
            <a:off x="870375" y="2492963"/>
            <a:ext cx="901950" cy="735425"/>
          </a:xfrm>
          <a:prstGeom prst="rect">
            <a:avLst/>
          </a:prstGeom>
          <a:noFill/>
          <a:ln>
            <a:noFill/>
          </a:ln>
        </p:spPr>
      </p:pic>
      <p:sp>
        <p:nvSpPr>
          <p:cNvPr id="958" name="Google Shape;958;p99"/>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00"/>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Non-verbal feedback</a:t>
            </a:r>
            <a:endParaRPr/>
          </a:p>
        </p:txBody>
      </p:sp>
      <p:sp>
        <p:nvSpPr>
          <p:cNvPr id="964" name="Google Shape;964;p100"/>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By default, you only get clap and thumbs up reaccs. More reactions are available via the Participants panel. You cannot see the non verbal feedback when screen sharing. </a:t>
            </a:r>
            <a:endParaRPr/>
          </a:p>
          <a:p>
            <a:pPr indent="-355600" lvl="0" marL="457200" rtl="0" algn="l">
              <a:spcBef>
                <a:spcPts val="0"/>
              </a:spcBef>
              <a:spcAft>
                <a:spcPts val="0"/>
              </a:spcAft>
              <a:buSzPts val="2000"/>
              <a:buChar char="●"/>
            </a:pPr>
            <a:r>
              <a:rPr lang="en"/>
              <a:t>Tip: in a pinch, you can test student comprehension by having them showing fingers: 1 finger I’m totally lost, 3: ok, 5: go faster, etc.</a:t>
            </a:r>
            <a:endParaRPr/>
          </a:p>
        </p:txBody>
      </p:sp>
      <p:pic>
        <p:nvPicPr>
          <p:cNvPr id="965" name="Google Shape;965;p100"/>
          <p:cNvPicPr preferRelativeResize="0"/>
          <p:nvPr/>
        </p:nvPicPr>
        <p:blipFill rotWithShape="1">
          <a:blip r:embed="rId3">
            <a:alphaModFix/>
          </a:blip>
          <a:srcRect b="10538" l="0" r="0" t="0"/>
          <a:stretch/>
        </p:blipFill>
        <p:spPr>
          <a:xfrm>
            <a:off x="7854875" y="1162674"/>
            <a:ext cx="1066800" cy="1235575"/>
          </a:xfrm>
          <a:prstGeom prst="rect">
            <a:avLst/>
          </a:prstGeom>
          <a:noFill/>
          <a:ln>
            <a:noFill/>
          </a:ln>
        </p:spPr>
      </p:pic>
      <p:pic>
        <p:nvPicPr>
          <p:cNvPr id="966" name="Google Shape;966;p100"/>
          <p:cNvPicPr preferRelativeResize="0"/>
          <p:nvPr/>
        </p:nvPicPr>
        <p:blipFill rotWithShape="1">
          <a:blip r:embed="rId4">
            <a:alphaModFix/>
          </a:blip>
          <a:srcRect b="0" l="0" r="1652" t="0"/>
          <a:stretch/>
        </p:blipFill>
        <p:spPr>
          <a:xfrm>
            <a:off x="5270787" y="1790150"/>
            <a:ext cx="2092500" cy="1922600"/>
          </a:xfrm>
          <a:prstGeom prst="rect">
            <a:avLst/>
          </a:prstGeom>
          <a:noFill/>
          <a:ln>
            <a:noFill/>
          </a:ln>
        </p:spPr>
      </p:pic>
      <p:pic>
        <p:nvPicPr>
          <p:cNvPr id="967" name="Google Shape;967;p100"/>
          <p:cNvPicPr preferRelativeResize="0"/>
          <p:nvPr/>
        </p:nvPicPr>
        <p:blipFill>
          <a:blip r:embed="rId5">
            <a:alphaModFix/>
          </a:blip>
          <a:stretch>
            <a:fillRect/>
          </a:stretch>
        </p:blipFill>
        <p:spPr>
          <a:xfrm>
            <a:off x="7468375" y="2419350"/>
            <a:ext cx="1675625" cy="1747225"/>
          </a:xfrm>
          <a:prstGeom prst="rect">
            <a:avLst/>
          </a:prstGeom>
          <a:noFill/>
          <a:ln>
            <a:noFill/>
          </a:ln>
        </p:spPr>
      </p:pic>
      <p:sp>
        <p:nvSpPr>
          <p:cNvPr id="968" name="Google Shape;968;p100"/>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Breakout rooms</a:t>
            </a:r>
            <a:endParaRPr/>
          </a:p>
        </p:txBody>
      </p:sp>
      <p:sp>
        <p:nvSpPr>
          <p:cNvPr id="974" name="Google Shape;974;p101"/>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Have your students discuss a topic in a smaller setting. For example: where do humans get their priors from (2 minute discussion). Bring your students back.</a:t>
            </a:r>
            <a:endParaRPr/>
          </a:p>
        </p:txBody>
      </p:sp>
      <p:pic>
        <p:nvPicPr>
          <p:cNvPr id="975" name="Google Shape;975;p101"/>
          <p:cNvPicPr preferRelativeResize="0"/>
          <p:nvPr/>
        </p:nvPicPr>
        <p:blipFill>
          <a:blip r:embed="rId3">
            <a:alphaModFix/>
          </a:blip>
          <a:stretch>
            <a:fillRect/>
          </a:stretch>
        </p:blipFill>
        <p:spPr>
          <a:xfrm>
            <a:off x="3185746" y="2571746"/>
            <a:ext cx="2620400" cy="1494525"/>
          </a:xfrm>
          <a:prstGeom prst="rect">
            <a:avLst/>
          </a:prstGeom>
          <a:noFill/>
          <a:ln>
            <a:noFill/>
          </a:ln>
        </p:spPr>
      </p:pic>
      <p:sp>
        <p:nvSpPr>
          <p:cNvPr id="976" name="Google Shape;976;p101"/>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Whiteboard</a:t>
            </a:r>
            <a:endParaRPr/>
          </a:p>
        </p:txBody>
      </p:sp>
      <p:sp>
        <p:nvSpPr>
          <p:cNvPr id="982" name="Google Shape;982;p102"/>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When in screen-sharing mode, you can draw over things (Annotate)</a:t>
            </a:r>
            <a:endParaRPr/>
          </a:p>
          <a:p>
            <a:pPr indent="-355600" lvl="0" marL="457200" rtl="0" algn="l">
              <a:spcBef>
                <a:spcPts val="0"/>
              </a:spcBef>
              <a:spcAft>
                <a:spcPts val="0"/>
              </a:spcAft>
              <a:buSzPts val="2000"/>
              <a:buChar char="●"/>
            </a:pPr>
            <a:r>
              <a:rPr lang="en"/>
              <a:t>You can use this to annotate a graph, a video, write pseudo-code - the possibilities are endless.</a:t>
            </a:r>
            <a:endParaRPr/>
          </a:p>
          <a:p>
            <a:pPr indent="-355600" lvl="0" marL="457200" rtl="0" algn="l">
              <a:spcBef>
                <a:spcPts val="0"/>
              </a:spcBef>
              <a:spcAft>
                <a:spcPts val="0"/>
              </a:spcAft>
              <a:buSzPts val="2000"/>
              <a:buChar char="●"/>
            </a:pPr>
            <a:r>
              <a:rPr lang="en"/>
              <a:t>You can have students collaborate on whiteboarding too.</a:t>
            </a:r>
            <a:endParaRPr/>
          </a:p>
        </p:txBody>
      </p:sp>
      <p:pic>
        <p:nvPicPr>
          <p:cNvPr id="983" name="Google Shape;983;p102"/>
          <p:cNvPicPr preferRelativeResize="0"/>
          <p:nvPr/>
        </p:nvPicPr>
        <p:blipFill>
          <a:blip r:embed="rId3">
            <a:alphaModFix/>
          </a:blip>
          <a:stretch>
            <a:fillRect/>
          </a:stretch>
        </p:blipFill>
        <p:spPr>
          <a:xfrm>
            <a:off x="4572000" y="1017725"/>
            <a:ext cx="4572000" cy="3173381"/>
          </a:xfrm>
          <a:prstGeom prst="rect">
            <a:avLst/>
          </a:prstGeom>
          <a:noFill/>
          <a:ln>
            <a:noFill/>
          </a:ln>
        </p:spPr>
      </p:pic>
      <p:sp>
        <p:nvSpPr>
          <p:cNvPr id="984" name="Google Shape;984;p102"/>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 Screen sharing</a:t>
            </a:r>
            <a:endParaRPr/>
          </a:p>
        </p:txBody>
      </p:sp>
      <p:sp>
        <p:nvSpPr>
          <p:cNvPr id="990" name="Google Shape;990;p103"/>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You can share your screen. It can feel a little invasive to share the whole screen, so consider sharing </a:t>
            </a:r>
            <a:r>
              <a:rPr b="1" lang="en" sz="1700"/>
              <a:t>just a window</a:t>
            </a:r>
            <a:r>
              <a:rPr lang="en" sz="1700"/>
              <a:t>, so people don’t end up reading your email.</a:t>
            </a:r>
            <a:endParaRPr sz="1700"/>
          </a:p>
          <a:p>
            <a:pPr indent="-336550" lvl="0" marL="457200" rtl="0" algn="l">
              <a:spcBef>
                <a:spcPts val="0"/>
              </a:spcBef>
              <a:spcAft>
                <a:spcPts val="0"/>
              </a:spcAft>
              <a:buSzPts val="1700"/>
              <a:buChar char="●"/>
            </a:pPr>
            <a:r>
              <a:rPr lang="en" sz="1700"/>
              <a:t>When playing videos (in tutorials for example), hit Share computer sound.</a:t>
            </a:r>
            <a:endParaRPr sz="1700"/>
          </a:p>
        </p:txBody>
      </p:sp>
      <p:pic>
        <p:nvPicPr>
          <p:cNvPr id="991" name="Google Shape;991;p103"/>
          <p:cNvPicPr preferRelativeResize="0"/>
          <p:nvPr/>
        </p:nvPicPr>
        <p:blipFill>
          <a:blip r:embed="rId3">
            <a:alphaModFix/>
          </a:blip>
          <a:stretch>
            <a:fillRect/>
          </a:stretch>
        </p:blipFill>
        <p:spPr>
          <a:xfrm>
            <a:off x="0" y="0"/>
            <a:ext cx="3587475" cy="4185400"/>
          </a:xfrm>
          <a:prstGeom prst="rect">
            <a:avLst/>
          </a:prstGeom>
          <a:noFill/>
          <a:ln>
            <a:noFill/>
          </a:ln>
        </p:spPr>
      </p:pic>
      <p:sp>
        <p:nvSpPr>
          <p:cNvPr id="992" name="Google Shape;992;p103"/>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Colab</a:t>
            </a:r>
            <a:endParaRPr/>
          </a:p>
        </p:txBody>
      </p:sp>
      <p:sp>
        <p:nvSpPr>
          <p:cNvPr id="998" name="Google Shape;998;p104"/>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will need to tell your students to create a Google (gmail) account to get access to colab, if that’s not already done.</a:t>
            </a:r>
            <a:endParaRPr/>
          </a:p>
        </p:txBody>
      </p:sp>
      <p:sp>
        <p:nvSpPr>
          <p:cNvPr id="999" name="Google Shape;999;p104"/>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0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Colab</a:t>
            </a:r>
            <a:endParaRPr/>
          </a:p>
        </p:txBody>
      </p:sp>
      <p:sp>
        <p:nvSpPr>
          <p:cNvPr id="1005" name="Google Shape;1005;p105"/>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Colab is Google’s fork of ipython notebooks</a:t>
            </a:r>
            <a:endParaRPr sz="1800"/>
          </a:p>
          <a:p>
            <a:pPr indent="-342900" lvl="0" marL="457200" rtl="0" algn="l">
              <a:spcBef>
                <a:spcPts val="0"/>
              </a:spcBef>
              <a:spcAft>
                <a:spcPts val="0"/>
              </a:spcAft>
              <a:buSzPts val="1800"/>
              <a:buChar char="●"/>
            </a:pPr>
            <a:r>
              <a:rPr lang="en" sz="1800"/>
              <a:t>Kernels live on Google’s servers, notebooks are stored on Google Drive, and are presented through the browser.</a:t>
            </a:r>
            <a:endParaRPr sz="1800"/>
          </a:p>
          <a:p>
            <a:pPr indent="-342900" lvl="0" marL="457200" rtl="0" algn="l">
              <a:spcBef>
                <a:spcPts val="0"/>
              </a:spcBef>
              <a:spcAft>
                <a:spcPts val="0"/>
              </a:spcAft>
              <a:buSzPts val="1800"/>
              <a:buChar char="●"/>
            </a:pPr>
            <a:r>
              <a:rPr lang="en" sz="1800"/>
              <a:t>All the features of Drive: comments, versioning, etc. You can review a student’s </a:t>
            </a:r>
            <a:endParaRPr sz="1800"/>
          </a:p>
          <a:p>
            <a:pPr indent="-342900" lvl="0" marL="457200" rtl="0" algn="l">
              <a:spcBef>
                <a:spcPts val="0"/>
              </a:spcBef>
              <a:spcAft>
                <a:spcPts val="0"/>
              </a:spcAft>
              <a:buSzPts val="1800"/>
              <a:buChar char="●"/>
            </a:pPr>
            <a:r>
              <a:rPr lang="en" sz="1800"/>
              <a:t>Annoyance: after an hour of inactivity, kernel shuts down from inactivity, killing any unsaved work.</a:t>
            </a:r>
            <a:endParaRPr sz="1800"/>
          </a:p>
          <a:p>
            <a:pPr indent="-342900" lvl="0" marL="457200" rtl="0" algn="l">
              <a:spcBef>
                <a:spcPts val="0"/>
              </a:spcBef>
              <a:spcAft>
                <a:spcPts val="0"/>
              </a:spcAft>
              <a:buSzPts val="1800"/>
              <a:buChar char="●"/>
            </a:pPr>
            <a:r>
              <a:rPr lang="en" sz="1800"/>
              <a:t>Top right shows you kernel status: disconnected, connecting, running, idle, etc.</a:t>
            </a:r>
            <a:endParaRPr sz="1800"/>
          </a:p>
          <a:p>
            <a:pPr indent="-342900" lvl="0" marL="457200" rtl="0" algn="l">
              <a:spcBef>
                <a:spcPts val="0"/>
              </a:spcBef>
              <a:spcAft>
                <a:spcPts val="0"/>
              </a:spcAft>
              <a:buSzPts val="1800"/>
              <a:buChar char="●"/>
            </a:pPr>
            <a:r>
              <a:rPr lang="en" sz="1800"/>
              <a:t>When you do something weird, Runtime &gt; Restart and Run All.</a:t>
            </a:r>
            <a:endParaRPr sz="1800"/>
          </a:p>
          <a:p>
            <a:pPr indent="-342900" lvl="0" marL="457200" rtl="0" algn="l">
              <a:spcBef>
                <a:spcPts val="0"/>
              </a:spcBef>
              <a:spcAft>
                <a:spcPts val="0"/>
              </a:spcAft>
              <a:buSzPts val="1800"/>
              <a:buChar char="●"/>
            </a:pPr>
            <a:r>
              <a:rPr lang="en" sz="1800"/>
              <a:t>If students bork their notebook, they can go back to Github for the original notebook</a:t>
            </a:r>
            <a:endParaRPr sz="1800"/>
          </a:p>
        </p:txBody>
      </p:sp>
      <p:sp>
        <p:nvSpPr>
          <p:cNvPr id="1006" name="Google Shape;1006;p105"/>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06"/>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Colab</a:t>
            </a:r>
            <a:endParaRPr/>
          </a:p>
        </p:txBody>
      </p:sp>
      <p:sp>
        <p:nvSpPr>
          <p:cNvPr id="1012" name="Google Shape;1012;p106"/>
          <p:cNvSpPr txBox="1"/>
          <p:nvPr>
            <p:ph idx="1" type="body"/>
          </p:nvPr>
        </p:nvSpPr>
        <p:spPr>
          <a:xfrm>
            <a:off x="2355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Open a notebook from Github, and hit File &gt; Save a Copy in </a:t>
            </a:r>
            <a:br>
              <a:rPr lang="en" sz="1800"/>
            </a:br>
            <a:r>
              <a:rPr lang="en" sz="1800"/>
              <a:t>Drive to create a copy</a:t>
            </a:r>
            <a:endParaRPr sz="1800"/>
          </a:p>
          <a:p>
            <a:pPr indent="-342900" lvl="0" marL="457200" rtl="0" algn="l">
              <a:spcBef>
                <a:spcPts val="0"/>
              </a:spcBef>
              <a:spcAft>
                <a:spcPts val="0"/>
              </a:spcAft>
              <a:buSzPts val="1800"/>
              <a:buChar char="●"/>
            </a:pPr>
            <a:r>
              <a:rPr lang="en" sz="1800"/>
              <a:t>To share between students, use Share &gt; Share with Comments</a:t>
            </a:r>
            <a:endParaRPr sz="1800"/>
          </a:p>
        </p:txBody>
      </p:sp>
      <p:sp>
        <p:nvSpPr>
          <p:cNvPr id="1013" name="Google Shape;1013;p106"/>
          <p:cNvSpPr txBox="1"/>
          <p:nvPr>
            <p:ph idx="12" type="sldNum"/>
          </p:nvPr>
        </p:nvSpPr>
        <p:spPr>
          <a:xfrm>
            <a:off x="8472450" y="4201800"/>
            <a:ext cx="548700" cy="31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0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Have fun!!!</a:t>
            </a:r>
            <a:endParaRPr/>
          </a:p>
        </p:txBody>
      </p:sp>
      <p:sp>
        <p:nvSpPr>
          <p:cNvPr id="1019" name="Google Shape;1019;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08"/>
          <p:cNvSpPr txBox="1"/>
          <p:nvPr>
            <p:ph type="ctrTitle"/>
          </p:nvPr>
        </p:nvSpPr>
        <p:spPr>
          <a:xfrm>
            <a:off x="357188" y="1205100"/>
            <a:ext cx="8395500" cy="11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 training -- Leading Tutorials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